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352" r:id="rId3"/>
    <p:sldId id="342" r:id="rId4"/>
    <p:sldId id="365" r:id="rId5"/>
    <p:sldId id="368" r:id="rId6"/>
    <p:sldId id="369" r:id="rId7"/>
    <p:sldId id="371" r:id="rId8"/>
    <p:sldId id="372" r:id="rId9"/>
    <p:sldId id="367" r:id="rId10"/>
    <p:sldId id="300" r:id="rId11"/>
    <p:sldId id="311" r:id="rId12"/>
    <p:sldId id="363" r:id="rId13"/>
    <p:sldId id="334" r:id="rId14"/>
    <p:sldId id="370"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p15:clr>
            <a:srgbClr val="A4A3A4"/>
          </p15:clr>
        </p15:guide>
        <p15:guide id="2" orient="horz" pos="1616">
          <p15:clr>
            <a:srgbClr val="A4A3A4"/>
          </p15:clr>
        </p15:guide>
        <p15:guide id="3" orient="horz" pos="4156">
          <p15:clr>
            <a:srgbClr val="A4A3A4"/>
          </p15:clr>
        </p15:guide>
        <p15:guide id="4" pos="1995">
          <p15:clr>
            <a:srgbClr val="A4A3A4"/>
          </p15:clr>
        </p15:guide>
        <p15:guide id="5" pos="1519">
          <p15:clr>
            <a:srgbClr val="A4A3A4"/>
          </p15:clr>
        </p15:guide>
        <p15:guide id="6" pos="44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vis, Lenore" initials="JL" lastIdx="4" clrIdx="0"/>
  <p:cmAuthor id="1" name="Lenore Jarvis" initials="J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91C"/>
    <a:srgbClr val="746661"/>
    <a:srgbClr val="F0E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55062" autoAdjust="0"/>
  </p:normalViewPr>
  <p:slideViewPr>
    <p:cSldViewPr>
      <p:cViewPr varScale="1">
        <p:scale>
          <a:sx n="56" d="100"/>
          <a:sy n="56" d="100"/>
        </p:scale>
        <p:origin x="888" y="60"/>
      </p:cViewPr>
      <p:guideLst>
        <p:guide orient="horz" pos="595"/>
        <p:guide orient="horz" pos="1616"/>
        <p:guide orient="horz" pos="4156"/>
        <p:guide pos="1995"/>
        <p:guide pos="1519"/>
        <p:guide pos="4445"/>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9" tIns="46219" rIns="92439" bIns="4621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39" tIns="46219" rIns="92439" bIns="46219" rtlCol="0"/>
          <a:lstStyle>
            <a:lvl1pPr algn="r">
              <a:defRPr sz="1200"/>
            </a:lvl1pPr>
          </a:lstStyle>
          <a:p>
            <a:fld id="{BCAF366D-01BF-46F3-8435-9CC6E1086779}" type="datetimeFigureOut">
              <a:rPr lang="en-US" smtClean="0"/>
              <a:pPr/>
              <a:t>10/29/2020</a:t>
            </a:fld>
            <a:endParaRPr lang="en-US" dirty="0"/>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439" tIns="46219" rIns="92439" bIns="4621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9" tIns="46219" rIns="92439" bIns="462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9" tIns="46219" rIns="92439"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9" tIns="46219" rIns="92439" bIns="46219" rtlCol="0" anchor="b"/>
          <a:lstStyle>
            <a:lvl1pPr algn="r">
              <a:defRPr sz="1200"/>
            </a:lvl1pPr>
          </a:lstStyle>
          <a:p>
            <a:fld id="{52E1EF0B-A4CA-4DD5-A4D1-22396EE39894}" type="slidenum">
              <a:rPr lang="en-US" smtClean="0"/>
              <a:pPr/>
              <a:t>‹#›</a:t>
            </a:fld>
            <a:endParaRPr lang="en-US" dirty="0"/>
          </a:p>
        </p:txBody>
      </p:sp>
    </p:spTree>
    <p:extLst>
      <p:ext uri="{BB962C8B-B14F-4D97-AF65-F5344CB8AC3E}">
        <p14:creationId xmlns:p14="http://schemas.microsoft.com/office/powerpoint/2010/main" val="166333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26">
              <a:defRPr/>
            </a:pPr>
            <a:endParaRPr lang="en-US" sz="1400" b="0" baseline="0" dirty="0"/>
          </a:p>
        </p:txBody>
      </p:sp>
      <p:sp>
        <p:nvSpPr>
          <p:cNvPr id="4" name="Slide Number Placeholder 3"/>
          <p:cNvSpPr>
            <a:spLocks noGrp="1"/>
          </p:cNvSpPr>
          <p:nvPr>
            <p:ph type="sldNum" sz="quarter" idx="10"/>
          </p:nvPr>
        </p:nvSpPr>
        <p:spPr/>
        <p:txBody>
          <a:bodyPr/>
          <a:lstStyle/>
          <a:p>
            <a:fld id="{52E1EF0B-A4CA-4DD5-A4D1-22396EE39894}" type="slidenum">
              <a:rPr lang="en-US" smtClean="0"/>
              <a:pPr/>
              <a:t>1</a:t>
            </a:fld>
            <a:endParaRPr lang="en-US" dirty="0"/>
          </a:p>
        </p:txBody>
      </p:sp>
    </p:spTree>
    <p:extLst>
      <p:ext uri="{BB962C8B-B14F-4D97-AF65-F5344CB8AC3E}">
        <p14:creationId xmlns:p14="http://schemas.microsoft.com/office/powerpoint/2010/main" val="378434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pPr/>
              <a:t>10</a:t>
            </a:fld>
            <a:endParaRPr lang="en-US" dirty="0"/>
          </a:p>
        </p:txBody>
      </p:sp>
    </p:spTree>
    <p:extLst>
      <p:ext uri="{BB962C8B-B14F-4D97-AF65-F5344CB8AC3E}">
        <p14:creationId xmlns:p14="http://schemas.microsoft.com/office/powerpoint/2010/main" val="352624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1144588" y="687388"/>
            <a:ext cx="4568825" cy="3427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18" tIns="45696" rIns="91418" bIns="45696" anchor="t" anchorCtr="0">
            <a:normAutofit/>
          </a:bodyPr>
          <a:lstStyle/>
          <a:p>
            <a:pPr>
              <a:buClr>
                <a:schemeClr val="dk1"/>
              </a:buClr>
              <a:buSzPts val="1200"/>
            </a:pPr>
            <a:r>
              <a:rPr lang="en-US">
                <a:latin typeface="Arial"/>
                <a:ea typeface="Arial"/>
                <a:cs typeface="Arial"/>
                <a:sym typeface="Arial"/>
              </a:rPr>
              <a:t>https://www.ccl.org/wp-content/uploads/2015/05/5-Myths-about-Networking-01.png</a:t>
            </a:r>
            <a:endParaRPr/>
          </a:p>
          <a:p>
            <a:pPr>
              <a:buClr>
                <a:schemeClr val="dk1"/>
              </a:buClr>
              <a:buSzPts val="1200"/>
            </a:pPr>
            <a:endParaRPr>
              <a:latin typeface="Arial"/>
              <a:ea typeface="Arial"/>
              <a:cs typeface="Arial"/>
              <a:sym typeface="Arial"/>
            </a:endParaRPr>
          </a:p>
          <a:p>
            <a:pPr>
              <a:buClr>
                <a:schemeClr val="dk1"/>
              </a:buClr>
              <a:buSzPts val="1200"/>
            </a:pPr>
            <a:r>
              <a:rPr lang="en-US">
                <a:latin typeface="Arial"/>
                <a:ea typeface="Arial"/>
                <a:cs typeface="Arial"/>
                <a:sym typeface="Arial"/>
              </a:rPr>
              <a:t>Think about networking as the gateway to collaboration </a:t>
            </a:r>
            <a:endParaRPr/>
          </a:p>
          <a:p>
            <a:pPr>
              <a:buClr>
                <a:schemeClr val="dk1"/>
              </a:buClr>
              <a:buSzPts val="1200"/>
            </a:pPr>
            <a:r>
              <a:rPr lang="en-US">
                <a:latin typeface="Arial"/>
                <a:ea typeface="Arial"/>
                <a:cs typeface="Arial"/>
                <a:sym typeface="Arial"/>
              </a:rPr>
              <a:t>The development of relationships</a:t>
            </a:r>
            <a:endParaRPr/>
          </a:p>
          <a:p>
            <a:pPr>
              <a:buClr>
                <a:schemeClr val="dk1"/>
              </a:buClr>
              <a:buSzPts val="1200"/>
            </a:pPr>
            <a:r>
              <a:rPr lang="en-US">
                <a:latin typeface="Arial"/>
                <a:ea typeface="Arial"/>
                <a:cs typeface="Arial"/>
                <a:sym typeface="Arial"/>
              </a:rPr>
              <a:t>The means to achieve a certain goal</a:t>
            </a:r>
            <a:endParaRPr/>
          </a:p>
          <a:p>
            <a:pPr>
              <a:buClr>
                <a:schemeClr val="dk1"/>
              </a:buClr>
              <a:buSzPts val="1200"/>
            </a:pPr>
            <a:r>
              <a:rPr lang="en-US">
                <a:latin typeface="Arial"/>
                <a:ea typeface="Arial"/>
                <a:cs typeface="Arial"/>
                <a:sym typeface="Arial"/>
              </a:rPr>
              <a:t>The way to meet people that are like-mined, share the same core values and will be good to work with </a:t>
            </a:r>
            <a:endParaRPr/>
          </a:p>
          <a:p>
            <a:pPr>
              <a:buClr>
                <a:schemeClr val="dk1"/>
              </a:buClr>
              <a:buSzPts val="1200"/>
            </a:pPr>
            <a:r>
              <a:rPr lang="en-US">
                <a:latin typeface="Arial"/>
                <a:ea typeface="Arial"/>
                <a:cs typeface="Arial"/>
                <a:sym typeface="Arial"/>
              </a:rPr>
              <a:t>Remember – working together is what makes success possible </a:t>
            </a:r>
            <a:endParaRPr/>
          </a:p>
          <a:p>
            <a:pPr>
              <a:buClr>
                <a:schemeClr val="dk1"/>
              </a:buClr>
              <a:buSzPts val="1200"/>
            </a:pPr>
            <a:endParaRPr>
              <a:latin typeface="Arial"/>
              <a:ea typeface="Arial"/>
              <a:cs typeface="Arial"/>
              <a:sym typeface="Arial"/>
            </a:endParaRPr>
          </a:p>
        </p:txBody>
      </p:sp>
      <p:sp>
        <p:nvSpPr>
          <p:cNvPr id="227" name="Google Shape;227;p18:notes"/>
          <p:cNvSpPr txBox="1">
            <a:spLocks noGrp="1"/>
          </p:cNvSpPr>
          <p:nvPr>
            <p:ph type="sldNum" idx="12"/>
          </p:nvPr>
        </p:nvSpPr>
        <p:spPr>
          <a:xfrm>
            <a:off x="3884614" y="8685213"/>
            <a:ext cx="2971800" cy="457200"/>
          </a:xfrm>
          <a:prstGeom prst="rect">
            <a:avLst/>
          </a:prstGeom>
          <a:noFill/>
          <a:ln>
            <a:noFill/>
          </a:ln>
        </p:spPr>
        <p:txBody>
          <a:bodyPr spcFirstLastPara="1" wrap="square" lIns="91418" tIns="45696" rIns="91418" bIns="45696" anchor="b" anchorCtr="0">
            <a:noAutofit/>
          </a:bodyPr>
          <a:lstStyle/>
          <a:p>
            <a:pPr>
              <a:buSzPts val="1400"/>
            </a:pPr>
            <a:fld id="{00000000-1234-1234-1234-123412341234}" type="slidenum">
              <a:rPr lang="en-US"/>
              <a:pPr>
                <a:buSzPts val="14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good </a:t>
            </a:r>
            <a:r>
              <a:rPr lang="en-US" sz="1200" b="1" i="0" kern="1200" dirty="0">
                <a:solidFill>
                  <a:schemeClr val="tx1"/>
                </a:solidFill>
                <a:effectLst/>
                <a:latin typeface="+mn-lt"/>
                <a:ea typeface="+mn-ea"/>
                <a:cs typeface="+mn-cs"/>
              </a:rPr>
              <a:t>elevator pitch should</a:t>
            </a:r>
            <a:r>
              <a:rPr lang="en-US" sz="1200" b="0" i="0" kern="1200" dirty="0">
                <a:solidFill>
                  <a:schemeClr val="tx1"/>
                </a:solidFill>
                <a:effectLst/>
                <a:latin typeface="+mn-lt"/>
                <a:ea typeface="+mn-ea"/>
                <a:cs typeface="+mn-cs"/>
              </a:rPr>
              <a:t> last no longer than a short </a:t>
            </a:r>
            <a:r>
              <a:rPr lang="en-US" sz="1200" b="1" i="0" kern="1200" dirty="0">
                <a:solidFill>
                  <a:schemeClr val="tx1"/>
                </a:solidFill>
                <a:effectLst/>
                <a:latin typeface="+mn-lt"/>
                <a:ea typeface="+mn-ea"/>
                <a:cs typeface="+mn-cs"/>
              </a:rPr>
              <a:t>elevator</a:t>
            </a:r>
            <a:r>
              <a:rPr lang="en-US" sz="1200" b="0" i="0" kern="1200" dirty="0">
                <a:solidFill>
                  <a:schemeClr val="tx1"/>
                </a:solidFill>
                <a:effectLst/>
                <a:latin typeface="+mn-lt"/>
                <a:ea typeface="+mn-ea"/>
                <a:cs typeface="+mn-cs"/>
              </a:rPr>
              <a:t> ride of 20 to 30 seconds, hence the name. They </a:t>
            </a:r>
            <a:r>
              <a:rPr lang="en-US" sz="1200" b="1" i="0" kern="1200" dirty="0">
                <a:solidFill>
                  <a:schemeClr val="tx1"/>
                </a:solidFill>
                <a:effectLst/>
                <a:latin typeface="+mn-lt"/>
                <a:ea typeface="+mn-ea"/>
                <a:cs typeface="+mn-cs"/>
              </a:rPr>
              <a:t>should</a:t>
            </a:r>
            <a:r>
              <a:rPr lang="en-US" sz="1200" b="0" i="0" kern="1200" dirty="0">
                <a:solidFill>
                  <a:schemeClr val="tx1"/>
                </a:solidFill>
                <a:effectLst/>
                <a:latin typeface="+mn-lt"/>
                <a:ea typeface="+mn-ea"/>
                <a:cs typeface="+mn-cs"/>
              </a:rPr>
              <a:t> be interesting, memorable, and succinct. They also need to explain what makes you – or your organization, product, or idea – unique.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am Dr. Lenore Jarvis. I noticed in my Emergency Department that caregivers – mothers and fathers – were presenting with infants that were “fussy,” but on exam, there was nothing wrong with the baby. However, they were not reassured by the normal exam. I found that this was a missed opportunity to diagnose perinatal mood and anxiety disorders – several of these caregivers were suffering from postpartum depression, anxiety, or suicidal thoughts. As a result, my perinatal mental health task force has implemented universal screening for PMADs so that we can provide real-time linkage to interventions and resources to improve the health of our infant patients and their families.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If time, have people practice</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pPr/>
              <a:t>12</a:t>
            </a:fld>
            <a:endParaRPr lang="en-US" dirty="0"/>
          </a:p>
        </p:txBody>
      </p:sp>
    </p:spTree>
    <p:extLst>
      <p:ext uri="{BB962C8B-B14F-4D97-AF65-F5344CB8AC3E}">
        <p14:creationId xmlns:p14="http://schemas.microsoft.com/office/powerpoint/2010/main" val="124491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pPr/>
              <a:t>13</a:t>
            </a:fld>
            <a:endParaRPr lang="en-US" dirty="0"/>
          </a:p>
        </p:txBody>
      </p:sp>
    </p:spTree>
    <p:extLst>
      <p:ext uri="{BB962C8B-B14F-4D97-AF65-F5344CB8AC3E}">
        <p14:creationId xmlns:p14="http://schemas.microsoft.com/office/powerpoint/2010/main" val="23797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E1EF0B-A4CA-4DD5-A4D1-22396EE39894}" type="slidenum">
              <a:rPr lang="en-US" smtClean="0"/>
              <a:pPr/>
              <a:t>2</a:t>
            </a:fld>
            <a:endParaRPr lang="en-US" dirty="0"/>
          </a:p>
        </p:txBody>
      </p:sp>
    </p:spTree>
    <p:extLst>
      <p:ext uri="{BB962C8B-B14F-4D97-AF65-F5344CB8AC3E}">
        <p14:creationId xmlns:p14="http://schemas.microsoft.com/office/powerpoint/2010/main" val="131340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pPr/>
              <a:t>3</a:t>
            </a:fld>
            <a:endParaRPr lang="en-US" dirty="0"/>
          </a:p>
        </p:txBody>
      </p:sp>
    </p:spTree>
    <p:extLst>
      <p:ext uri="{BB962C8B-B14F-4D97-AF65-F5344CB8AC3E}">
        <p14:creationId xmlns:p14="http://schemas.microsoft.com/office/powerpoint/2010/main" val="376438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kern="1200" dirty="0">
                <a:solidFill>
                  <a:schemeClr val="tx1"/>
                </a:solidFill>
                <a:effectLst/>
                <a:latin typeface="+mn-lt"/>
                <a:ea typeface="+mn-ea"/>
                <a:cs typeface="+mn-cs"/>
              </a:rPr>
              <a:t>Communication – key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Communicate with legislators – testimony, briefing, lobbying </a:t>
            </a:r>
          </a:p>
          <a:p>
            <a:pPr marL="171450" indent="-171450">
              <a:buFont typeface="Arial" panose="020B0604020202020204" pitchFamily="34" charset="0"/>
              <a:buChar char="•"/>
            </a:pPr>
            <a:r>
              <a:rPr lang="en-US" sz="1200" dirty="0">
                <a:latin typeface="+mn-lt"/>
              </a:rPr>
              <a:t>Writing editorial letters, op-eds</a:t>
            </a:r>
          </a:p>
          <a:p>
            <a:pPr marL="171450" indent="-171450">
              <a:buFont typeface="Arial" panose="020B0604020202020204" pitchFamily="34" charset="0"/>
              <a:buChar char="•"/>
            </a:pPr>
            <a:r>
              <a:rPr lang="en-US" sz="1200" dirty="0">
                <a:latin typeface="+mn-lt"/>
              </a:rPr>
              <a:t>Media, social media, and blogs</a:t>
            </a:r>
          </a:p>
          <a:p>
            <a:pPr marL="171450" indent="-171450">
              <a:buFont typeface="Arial" panose="020B0604020202020204" pitchFamily="34" charset="0"/>
              <a:buChar char="•"/>
            </a:pPr>
            <a:endParaRPr lang="en-US" sz="1200" dirty="0">
              <a:latin typeface="+mn-lt"/>
            </a:endParaRPr>
          </a:p>
          <a:p>
            <a:r>
              <a:rPr lang="en-US" sz="1200" b="0" i="0" kern="1200" dirty="0">
                <a:solidFill>
                  <a:schemeClr val="tx1"/>
                </a:solidFill>
                <a:effectLst/>
                <a:latin typeface="+mn-lt"/>
                <a:ea typeface="+mn-ea"/>
                <a:cs typeface="+mn-cs"/>
              </a:rPr>
              <a:t>Step 1: Identify Your Audience. ...</a:t>
            </a:r>
          </a:p>
          <a:p>
            <a:r>
              <a:rPr lang="en-US" sz="1200" b="0" i="0" kern="1200" dirty="0">
                <a:solidFill>
                  <a:schemeClr val="tx1"/>
                </a:solidFill>
                <a:effectLst/>
                <a:latin typeface="+mn-lt"/>
                <a:ea typeface="+mn-ea"/>
                <a:cs typeface="+mn-cs"/>
              </a:rPr>
              <a:t>Step 2: Develop Your </a:t>
            </a:r>
            <a:r>
              <a:rPr lang="en-US" sz="1200" b="1" i="0" kern="1200" dirty="0">
                <a:solidFill>
                  <a:schemeClr val="tx1"/>
                </a:solidFill>
                <a:effectLst/>
                <a:latin typeface="+mn-lt"/>
                <a:ea typeface="+mn-ea"/>
                <a:cs typeface="+mn-cs"/>
              </a:rPr>
              <a:t>Message (as above)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Step 3: Make it Digestible and Actionable.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a:t>
            </a:r>
          </a:p>
          <a:p>
            <a:r>
              <a:rPr lang="en-US" sz="1200" kern="1200" dirty="0">
                <a:solidFill>
                  <a:schemeClr val="tx1"/>
                </a:solidFill>
                <a:effectLst/>
                <a:latin typeface="+mn-lt"/>
                <a:ea typeface="+mn-ea"/>
                <a:cs typeface="+mn-cs"/>
              </a:rPr>
              <a:t>Good afternoon, my name is Dr. Lenore Jarvis. I am a pediatric emergency medicine physician at Children’s National Hospital.  </a:t>
            </a:r>
          </a:p>
          <a:p>
            <a:r>
              <a:rPr lang="en-US" sz="1200" kern="1200" dirty="0">
                <a:solidFill>
                  <a:schemeClr val="tx1"/>
                </a:solidFill>
                <a:effectLst/>
                <a:latin typeface="+mn-lt"/>
                <a:ea typeface="+mn-ea"/>
                <a:cs typeface="+mn-cs"/>
              </a:rPr>
              <a:t>Thank you for this opportunity to speak at this press conference today, especially as an advocate for child health and safety.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emergency department, I diagnose, treat, and fix medical concerns all of the time. I am comfortable and confident treating ear infections, strep throat, asthma attacks, and even broken bones and gun shot wounds. However, unfortunately, I sometimes face times where I feel completely unprepared to help my pediatric patients. </a:t>
            </a:r>
          </a:p>
          <a:p>
            <a:pPr fontAlgn="base"/>
            <a:endParaRPr lang="en-US" sz="120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Last week, I had an 8-year-old girl who came into the ED unresponsive. Her life was threatened because of her diabetes. During COVID, her family lost her health insurance, and they ran out of her insulin medication to give her. This 8-year old girl almost lost her life from a completely treatable, preventable condition. </a:t>
            </a:r>
          </a:p>
          <a:p>
            <a:pPr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Voting is one of the main ways we can influence the public policies that address health inequities in our communities, including access to health insurance for our children. This election, we encourage pediatricians and those who care about children to vote like children's futures depend on it.</a:t>
            </a:r>
          </a:p>
          <a:p>
            <a:pPr fontAlgn="base"/>
            <a:endParaRPr lang="en-US" sz="1200" b="0" i="0" kern="1200" dirty="0">
              <a:solidFill>
                <a:schemeClr val="tx1"/>
              </a:solidFill>
              <a:effectLst/>
              <a:latin typeface="+mn-lt"/>
              <a:ea typeface="+mn-ea"/>
              <a:cs typeface="+mn-cs"/>
            </a:endParaRPr>
          </a:p>
          <a:p>
            <a:r>
              <a:rPr lang="en-US" sz="1200" dirty="0"/>
              <a:t>Election Day 2020 is Tuesday, November 3. Everyone deserves the opportunity to live to their full health potential. </a:t>
            </a:r>
          </a:p>
          <a:p>
            <a:endParaRPr lang="en-US" sz="1200" dirty="0"/>
          </a:p>
          <a:p>
            <a:r>
              <a:rPr lang="en-US" sz="1200" dirty="0"/>
              <a:t>Get out and vote for out children and their health.</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https://services.aap.org/en/advocacy/election-vote-kids/key-child-health-issues/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E1EF0B-A4CA-4DD5-A4D1-22396EE39894}" type="slidenum">
              <a:rPr lang="en-US" smtClean="0"/>
              <a:pPr/>
              <a:t>4</a:t>
            </a:fld>
            <a:endParaRPr lang="en-US" dirty="0"/>
          </a:p>
        </p:txBody>
      </p:sp>
    </p:spTree>
    <p:extLst>
      <p:ext uri="{BB962C8B-B14F-4D97-AF65-F5344CB8AC3E}">
        <p14:creationId xmlns:p14="http://schemas.microsoft.com/office/powerpoint/2010/main" val="75895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a:solidFill>
                  <a:schemeClr val="tx1"/>
                </a:solidFill>
                <a:effectLst/>
                <a:latin typeface="+mn-lt"/>
                <a:ea typeface="+mn-ea"/>
                <a:cs typeface="+mn-cs"/>
              </a:rPr>
              <a:t>The concept of a </a:t>
            </a:r>
            <a:r>
              <a:rPr lang="en-US" sz="1200" b="1" i="0" kern="1200" dirty="0">
                <a:solidFill>
                  <a:schemeClr val="tx1"/>
                </a:solidFill>
                <a:effectLst/>
                <a:latin typeface="+mn-lt"/>
                <a:ea typeface="+mn-ea"/>
                <a:cs typeface="+mn-cs"/>
              </a:rPr>
              <a:t>sound bite</a:t>
            </a:r>
            <a:r>
              <a:rPr lang="en-US" sz="1200" b="0" i="0" kern="1200" dirty="0">
                <a:solidFill>
                  <a:schemeClr val="tx1"/>
                </a:solidFill>
                <a:effectLst/>
                <a:latin typeface="+mn-lt"/>
                <a:ea typeface="+mn-ea"/>
                <a:cs typeface="+mn-cs"/>
              </a:rPr>
              <a:t> is similar to an elevator speech. A </a:t>
            </a:r>
            <a:r>
              <a:rPr lang="en-US" sz="1200" b="1" i="0" kern="1200" dirty="0">
                <a:solidFill>
                  <a:schemeClr val="tx1"/>
                </a:solidFill>
                <a:effectLst/>
                <a:latin typeface="+mn-lt"/>
                <a:ea typeface="+mn-ea"/>
                <a:cs typeface="+mn-cs"/>
              </a:rPr>
              <a:t>sound bite</a:t>
            </a:r>
            <a:r>
              <a:rPr lang="en-US" sz="1200" b="0" i="0" kern="1200" dirty="0">
                <a:solidFill>
                  <a:schemeClr val="tx1"/>
                </a:solidFill>
                <a:effectLst/>
                <a:latin typeface="+mn-lt"/>
                <a:ea typeface="+mn-ea"/>
                <a:cs typeface="+mn-cs"/>
              </a:rPr>
              <a:t> is the verbal equivalent of a newspaper "quote". It is a short, catchy snippet of speech, usually between 5 and 10 seconds, which television and radio use in their reports to summarize your opinion or make a point.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Good Things Happen When you Speak In Sound Bites: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get your desired point across and make a good impression</a:t>
            </a:r>
          </a:p>
          <a:p>
            <a:r>
              <a:rPr lang="en-US" sz="1200" b="0" i="0" kern="1200" dirty="0">
                <a:solidFill>
                  <a:schemeClr val="tx1"/>
                </a:solidFill>
                <a:effectLst/>
                <a:latin typeface="+mn-lt"/>
                <a:ea typeface="+mn-ea"/>
                <a:cs typeface="+mn-cs"/>
              </a:rPr>
              <a:t>Sound polished</a:t>
            </a:r>
          </a:p>
          <a:p>
            <a:r>
              <a:rPr lang="en-US" sz="1200" b="0" i="0" kern="1200" dirty="0">
                <a:solidFill>
                  <a:schemeClr val="tx1"/>
                </a:solidFill>
                <a:effectLst/>
                <a:latin typeface="+mn-lt"/>
                <a:ea typeface="+mn-ea"/>
                <a:cs typeface="+mn-cs"/>
              </a:rPr>
              <a:t>Increase your chances of being interviewed again (could be a stepping-stone to becoming a regular on-air expert)</a:t>
            </a:r>
          </a:p>
          <a:p>
            <a:r>
              <a:rPr lang="en-US" sz="1200" b="0" i="0" kern="1200" dirty="0">
                <a:solidFill>
                  <a:schemeClr val="tx1"/>
                </a:solidFill>
                <a:effectLst/>
                <a:latin typeface="+mn-lt"/>
                <a:ea typeface="+mn-ea"/>
                <a:cs typeface="+mn-cs"/>
              </a:rPr>
              <a:t>You will make the story and get quoted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Steps to Getting A Great Sound Bite: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Write down the quote you’d like to have in the story</a:t>
            </a:r>
          </a:p>
          <a:p>
            <a:r>
              <a:rPr lang="en-US" sz="1200" b="0" i="0" kern="1200" dirty="0">
                <a:solidFill>
                  <a:schemeClr val="tx1"/>
                </a:solidFill>
                <a:effectLst/>
                <a:latin typeface="+mn-lt"/>
                <a:ea typeface="+mn-ea"/>
                <a:cs typeface="+mn-cs"/>
              </a:rPr>
              <a:t>Include 2-3 short sentences</a:t>
            </a:r>
          </a:p>
          <a:p>
            <a:r>
              <a:rPr lang="en-US" sz="1200" b="0" i="0" kern="1200" dirty="0">
                <a:solidFill>
                  <a:schemeClr val="tx1"/>
                </a:solidFill>
                <a:effectLst/>
                <a:latin typeface="+mn-lt"/>
                <a:ea typeface="+mn-ea"/>
                <a:cs typeface="+mn-cs"/>
              </a:rPr>
              <a:t>1 main point per quote</a:t>
            </a:r>
          </a:p>
          <a:p>
            <a:r>
              <a:rPr lang="en-US" sz="1200" b="0" i="0" kern="1200" dirty="0">
                <a:solidFill>
                  <a:schemeClr val="tx1"/>
                </a:solidFill>
                <a:effectLst/>
                <a:latin typeface="+mn-lt"/>
                <a:ea typeface="+mn-ea"/>
                <a:cs typeface="+mn-cs"/>
              </a:rPr>
              <a:t>Succinct, clear information</a:t>
            </a:r>
          </a:p>
          <a:p>
            <a:r>
              <a:rPr lang="en-US" sz="1200" b="0" i="0" kern="1200" dirty="0">
                <a:solidFill>
                  <a:schemeClr val="tx1"/>
                </a:solidFill>
                <a:effectLst/>
                <a:latin typeface="+mn-lt"/>
                <a:ea typeface="+mn-ea"/>
                <a:cs typeface="+mn-cs"/>
              </a:rPr>
              <a:t>A length of 5-15 seconds long – read the quotes aloud to ensure they stay within this time constraint.</a:t>
            </a:r>
          </a:p>
          <a:p>
            <a:r>
              <a:rPr lang="en-US" sz="1200" b="0" i="0" kern="1200" dirty="0">
                <a:solidFill>
                  <a:schemeClr val="tx1"/>
                </a:solidFill>
                <a:effectLst/>
                <a:latin typeface="+mn-lt"/>
                <a:ea typeface="+mn-ea"/>
                <a:cs typeface="+mn-cs"/>
              </a:rPr>
              <a:t>Practice saying the quote aloud – multiple times!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https://www.ourcommunity.com.au/marketing/marketing_article.jsp?articleId=1539#:~:text=The%20concept%20of%20a%20sound,opinion%20or%20make%20a%20point.</a:t>
            </a:r>
          </a:p>
          <a:p>
            <a:r>
              <a:rPr lang="en-US" sz="1200" b="0" i="0" kern="1200" dirty="0">
                <a:solidFill>
                  <a:schemeClr val="tx1"/>
                </a:solidFill>
                <a:effectLst/>
                <a:latin typeface="+mn-lt"/>
                <a:ea typeface="+mn-ea"/>
                <a:cs typeface="+mn-cs"/>
              </a:rPr>
              <a:t>http://oncameraskills.com/media-training/rock-the-interview/talk-sound-bites-every-media-interview/</a:t>
            </a:r>
          </a:p>
          <a:p>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E1EF0B-A4CA-4DD5-A4D1-22396EE39894}" type="slidenum">
              <a:rPr lang="en-US" smtClean="0"/>
              <a:pPr/>
              <a:t>5</a:t>
            </a:fld>
            <a:endParaRPr lang="en-US" dirty="0"/>
          </a:p>
        </p:txBody>
      </p:sp>
    </p:spTree>
    <p:extLst>
      <p:ext uri="{BB962C8B-B14F-4D97-AF65-F5344CB8AC3E}">
        <p14:creationId xmlns:p14="http://schemas.microsoft.com/office/powerpoint/2010/main" val="7381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What is the story you are telling? </a:t>
            </a:r>
          </a:p>
          <a:p>
            <a:r>
              <a:rPr lang="en-US" dirty="0"/>
              <a:t>• A short, one-page summary (or “one-pager”) is an example of a briefing material that can help you explain an issue or position that you or your organization has taken. </a:t>
            </a:r>
          </a:p>
          <a:p>
            <a:r>
              <a:rPr lang="en-US" dirty="0"/>
              <a:t>• After deciding which story you want to tell, think of the helpful facts that support your position. </a:t>
            </a:r>
          </a:p>
          <a:p>
            <a:r>
              <a:rPr lang="en-US" dirty="0"/>
              <a:t>• This can include background information, helpful statistics or figures, or highlight stories from your community.</a:t>
            </a:r>
          </a:p>
          <a:p>
            <a:endParaRPr lang="en-US" dirty="0"/>
          </a:p>
          <a:p>
            <a:r>
              <a:rPr lang="en-US" b="1" dirty="0"/>
              <a:t>Know your audience. </a:t>
            </a:r>
          </a:p>
          <a:p>
            <a:r>
              <a:rPr lang="en-US" dirty="0"/>
              <a:t>• Including information that is specific to the office you are meeting with can be helpful way to stand out. For instance, highlighting how many people in a certain state or district will be affected by a policy can be an effective way to make sure your message is received. </a:t>
            </a:r>
          </a:p>
          <a:p>
            <a:r>
              <a:rPr lang="en-US" dirty="0"/>
              <a:t>• If the meeting is about a specific problem, be sure to include what solution or what specific action you believe a policy maker should take. </a:t>
            </a:r>
          </a:p>
          <a:p>
            <a:r>
              <a:rPr lang="en-US" dirty="0"/>
              <a:t>• If you are representing a large group or organization, or if you are working with limited resources, it is important to create something that many people can use so that you are sharing a common message.</a:t>
            </a:r>
          </a:p>
          <a:p>
            <a:endParaRPr lang="en-US" dirty="0"/>
          </a:p>
          <a:p>
            <a:r>
              <a:rPr lang="en-US" b="1" dirty="0"/>
              <a:t>Don’t forget the details!</a:t>
            </a:r>
            <a:r>
              <a:rPr lang="en-US" dirty="0"/>
              <a:t> • Use your peers! The best way to know if you have created something that is interesting and helpful is to have an extra pair of eyes review it. Try sharing it with someone who is unfamiliar with the issue to gather some feedback. </a:t>
            </a:r>
          </a:p>
          <a:p>
            <a:r>
              <a:rPr lang="en-US" dirty="0"/>
              <a:t>• Double check for spelling and typo errors. A document filled with errors is distracting and affects how others perceive your organization and mission. </a:t>
            </a:r>
          </a:p>
          <a:p>
            <a:r>
              <a:rPr lang="en-US" dirty="0"/>
              <a:t>• Is the font size and style easy to read? It is always best to choose something generic that will not distract from your message. </a:t>
            </a:r>
          </a:p>
          <a:p>
            <a:r>
              <a:rPr lang="en-US" dirty="0"/>
              <a:t>• Did you include your organization’s logo and contact information? Make sure the person you are sharing this resource with knows how to connect with you</a:t>
            </a:r>
          </a:p>
          <a:p>
            <a:endParaRPr lang="en-US" dirty="0"/>
          </a:p>
          <a:p>
            <a:r>
              <a:rPr lang="en-US" dirty="0"/>
              <a:t>https://www.commoncause.org/rhode-island/wp-content/uploads/sites/26/2020/06/VoteSafeRI-One-Pager-UPDATED.pdf</a:t>
            </a:r>
          </a:p>
          <a:p>
            <a:r>
              <a:rPr lang="en-US" dirty="0"/>
              <a:t>https://www.publicknowledge.org/assets/uploads/blog/RP_Capitol_Hill.pdf</a:t>
            </a:r>
          </a:p>
        </p:txBody>
      </p:sp>
      <p:sp>
        <p:nvSpPr>
          <p:cNvPr id="4" name="Slide Number Placeholder 3"/>
          <p:cNvSpPr>
            <a:spLocks noGrp="1"/>
          </p:cNvSpPr>
          <p:nvPr>
            <p:ph type="sldNum" sz="quarter" idx="5"/>
          </p:nvPr>
        </p:nvSpPr>
        <p:spPr/>
        <p:txBody>
          <a:bodyPr/>
          <a:lstStyle/>
          <a:p>
            <a:fld id="{52E1EF0B-A4CA-4DD5-A4D1-22396EE39894}" type="slidenum">
              <a:rPr lang="en-US" smtClean="0"/>
              <a:pPr/>
              <a:t>6</a:t>
            </a:fld>
            <a:endParaRPr lang="en-US" dirty="0"/>
          </a:p>
        </p:txBody>
      </p:sp>
    </p:spTree>
    <p:extLst>
      <p:ext uri="{BB962C8B-B14F-4D97-AF65-F5344CB8AC3E}">
        <p14:creationId xmlns:p14="http://schemas.microsoft.com/office/powerpoint/2010/main" val="229925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have people practice</a:t>
            </a:r>
          </a:p>
        </p:txBody>
      </p:sp>
      <p:sp>
        <p:nvSpPr>
          <p:cNvPr id="4" name="Slide Number Placeholder 3"/>
          <p:cNvSpPr>
            <a:spLocks noGrp="1"/>
          </p:cNvSpPr>
          <p:nvPr>
            <p:ph type="sldNum" sz="quarter" idx="5"/>
          </p:nvPr>
        </p:nvSpPr>
        <p:spPr/>
        <p:txBody>
          <a:bodyPr/>
          <a:lstStyle/>
          <a:p>
            <a:fld id="{52E1EF0B-A4CA-4DD5-A4D1-22396EE39894}" type="slidenum">
              <a:rPr lang="en-US" smtClean="0"/>
              <a:pPr/>
              <a:t>7</a:t>
            </a:fld>
            <a:endParaRPr lang="en-US" dirty="0"/>
          </a:p>
        </p:txBody>
      </p:sp>
    </p:spTree>
    <p:extLst>
      <p:ext uri="{BB962C8B-B14F-4D97-AF65-F5344CB8AC3E}">
        <p14:creationId xmlns:p14="http://schemas.microsoft.com/office/powerpoint/2010/main" val="423977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time, have people practice</a:t>
            </a:r>
          </a:p>
          <a:p>
            <a:endParaRPr lang="en-US" dirty="0"/>
          </a:p>
        </p:txBody>
      </p:sp>
      <p:sp>
        <p:nvSpPr>
          <p:cNvPr id="4" name="Slide Number Placeholder 3"/>
          <p:cNvSpPr>
            <a:spLocks noGrp="1"/>
          </p:cNvSpPr>
          <p:nvPr>
            <p:ph type="sldNum" sz="quarter" idx="5"/>
          </p:nvPr>
        </p:nvSpPr>
        <p:spPr/>
        <p:txBody>
          <a:bodyPr/>
          <a:lstStyle/>
          <a:p>
            <a:fld id="{52E1EF0B-A4CA-4DD5-A4D1-22396EE39894}" type="slidenum">
              <a:rPr lang="en-US" smtClean="0"/>
              <a:pPr/>
              <a:t>8</a:t>
            </a:fld>
            <a:endParaRPr lang="en-US" dirty="0"/>
          </a:p>
        </p:txBody>
      </p:sp>
    </p:spTree>
    <p:extLst>
      <p:ext uri="{BB962C8B-B14F-4D97-AF65-F5344CB8AC3E}">
        <p14:creationId xmlns:p14="http://schemas.microsoft.com/office/powerpoint/2010/main" val="85087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E1EF0B-A4CA-4DD5-A4D1-22396EE39894}" type="slidenum">
              <a:rPr lang="en-US" smtClean="0"/>
              <a:pPr/>
              <a:t>9</a:t>
            </a:fld>
            <a:endParaRPr lang="en-US" dirty="0"/>
          </a:p>
        </p:txBody>
      </p:sp>
    </p:spTree>
    <p:extLst>
      <p:ext uri="{BB962C8B-B14F-4D97-AF65-F5344CB8AC3E}">
        <p14:creationId xmlns:p14="http://schemas.microsoft.com/office/powerpoint/2010/main" val="2751596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192087"/>
            <a:ext cx="2044700" cy="8747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11275"/>
            <a:ext cx="9144000" cy="4454525"/>
          </a:xfrm>
        </p:spPr>
        <p:txBody>
          <a:bodyPr/>
          <a:lstStyle/>
          <a:p>
            <a:endParaRPr lang="en-US" dirty="0"/>
          </a:p>
        </p:txBody>
      </p:sp>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3200">
                <a:solidFill>
                  <a:srgbClr val="DA291C"/>
                </a:solidFill>
                <a:latin typeface="Arial" panose="020B0604020202020204" pitchFamily="34" charset="0"/>
                <a:cs typeface="Arial" panose="020B0604020202020204"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0" cy="17145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sp>
        <p:nvSpPr>
          <p:cNvPr id="7" name="Rectangle 6"/>
          <p:cNvSpPr/>
          <p:nvPr userDrawn="1"/>
        </p:nvSpPr>
        <p:spPr>
          <a:xfrm>
            <a:off x="0" y="116519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3200">
                <a:solidFill>
                  <a:srgbClr val="DA291C"/>
                </a:solidFill>
                <a:latin typeface="Arial" panose="020B0604020202020204" pitchFamily="34" charset="0"/>
                <a:cs typeface="Arial" panose="020B0604020202020204"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6"/>
            <a:ext cx="8223307" cy="4271992"/>
          </a:xfrm>
        </p:spPr>
        <p:txBody>
          <a:bodyPr/>
          <a:lstStyle>
            <a:lvl1pPr marL="0" indent="0">
              <a:buNone/>
              <a:defRPr sz="1600" b="0" baseline="0">
                <a:latin typeface="Arial" panose="020B0604020202020204" pitchFamily="34" charset="0"/>
                <a:cs typeface="Arial" panose="020B0604020202020204" pitchFamily="34" charset="0"/>
              </a:defRPr>
            </a:lvl1pPr>
            <a:lvl2pPr>
              <a:buFont typeface="Arial" pitchFamily="34" charset="0"/>
              <a:buChar char="•"/>
              <a:defRPr sz="1600">
                <a:latin typeface="Arial" panose="020B0604020202020204" pitchFamily="34" charset="0"/>
                <a:cs typeface="Arial" panose="020B0604020202020204" pitchFamily="34" charset="0"/>
              </a:defRPr>
            </a:lvl2pPr>
          </a:lstStyle>
          <a:p>
            <a:pPr lvl="0"/>
            <a:r>
              <a:rPr lang="en-US" dirty="0"/>
              <a:t>Body Copy and Bullets: Corbel Regular (16pt.), Subheads: Corbel Bold (20pt.)</a:t>
            </a:r>
          </a:p>
          <a:p>
            <a:pPr lvl="1"/>
            <a:r>
              <a:rPr lang="en-US" dirty="0"/>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sp>
        <p:nvSpPr>
          <p:cNvPr id="7" name="Rectangle 6"/>
          <p:cNvSpPr/>
          <p:nvPr userDrawn="1"/>
        </p:nvSpPr>
        <p:spPr>
          <a:xfrm>
            <a:off x="0" y="116519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3200">
                <a:solidFill>
                  <a:srgbClr val="DA291C"/>
                </a:solidFill>
                <a:latin typeface="Arial" panose="020B0604020202020204" pitchFamily="34" charset="0"/>
                <a:cs typeface="Arial" panose="020B0604020202020204"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6"/>
            <a:ext cx="6148389" cy="4271992"/>
          </a:xfrm>
        </p:spPr>
        <p:txBody>
          <a:bodyPr/>
          <a:lstStyle>
            <a:lvl1pPr marL="0" indent="0">
              <a:buNone/>
              <a:defRPr sz="1600" b="0" baseline="0">
                <a:latin typeface="Arial" panose="020B0604020202020204" pitchFamily="34" charset="0"/>
                <a:cs typeface="Arial" panose="020B0604020202020204" pitchFamily="34" charset="0"/>
              </a:defRPr>
            </a:lvl1pPr>
            <a:lvl2pPr>
              <a:buFont typeface="Arial" pitchFamily="34" charset="0"/>
              <a:buChar char="•"/>
              <a:defRPr sz="1600">
                <a:latin typeface="Arial" panose="020B0604020202020204" pitchFamily="34" charset="0"/>
                <a:cs typeface="Arial" panose="020B0604020202020204" pitchFamily="34" charset="0"/>
              </a:defRPr>
            </a:lvl2pPr>
          </a:lstStyle>
          <a:p>
            <a:pPr lvl="0"/>
            <a:r>
              <a:rPr lang="en-US" dirty="0"/>
              <a:t>Body Copy and Bullets: Corbel Regular (16pt.), Subheads: Corbel Bold (20pt.)</a:t>
            </a:r>
          </a:p>
          <a:p>
            <a:pPr lvl="1"/>
            <a:r>
              <a:rPr lang="en-US" dirty="0"/>
              <a:t>Second level</a:t>
            </a:r>
          </a:p>
        </p:txBody>
      </p:sp>
      <p:sp>
        <p:nvSpPr>
          <p:cNvPr id="9" name="Picture Placeholder 8"/>
          <p:cNvSpPr>
            <a:spLocks noGrp="1"/>
          </p:cNvSpPr>
          <p:nvPr>
            <p:ph type="pic" sz="quarter" idx="14"/>
          </p:nvPr>
        </p:nvSpPr>
        <p:spPr>
          <a:xfrm>
            <a:off x="7056438" y="1311275"/>
            <a:ext cx="2087562" cy="4235450"/>
          </a:xfr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0033947-BDB2-44BC-B95C-A87CE3683263}" type="slidenum">
              <a:rPr lang="en-US" smtClean="0"/>
              <a:pPr/>
              <a:t>‹#›</a:t>
            </a:fld>
            <a:endParaRPr lang="en-US" dirty="0"/>
          </a:p>
        </p:txBody>
      </p:sp>
    </p:spTree>
    <p:extLst>
      <p:ext uri="{BB962C8B-B14F-4D97-AF65-F5344CB8AC3E}">
        <p14:creationId xmlns:p14="http://schemas.microsoft.com/office/powerpoint/2010/main" val="350503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 One Column">
  <p:cSld name="1_Content - One Column">
    <p:spTree>
      <p:nvGrpSpPr>
        <p:cNvPr id="1" name="Shape 19"/>
        <p:cNvGrpSpPr/>
        <p:nvPr/>
      </p:nvGrpSpPr>
      <p:grpSpPr>
        <a:xfrm>
          <a:off x="0" y="0"/>
          <a:ext cx="0" cy="0"/>
          <a:chOff x="0" y="0"/>
          <a:chExt cx="0" cy="0"/>
        </a:xfrm>
      </p:grpSpPr>
      <p:pic>
        <p:nvPicPr>
          <p:cNvPr id="20" name="Google Shape;20;p31" descr="O:\MAC-SERVER\Jobs\CNM_Childrens_National_Medical_Center\12495-08_Collateral_Templates\PPT\Links\CN_Pr_Solid_3C-RGB.jpg"/>
          <p:cNvPicPr preferRelativeResize="0"/>
          <p:nvPr/>
        </p:nvPicPr>
        <p:blipFill rotWithShape="1">
          <a:blip r:embed="rId2">
            <a:alphaModFix/>
          </a:blip>
          <a:srcRect/>
          <a:stretch/>
        </p:blipFill>
        <p:spPr>
          <a:xfrm>
            <a:off x="7099300" y="5838858"/>
            <a:ext cx="2044700" cy="874712"/>
          </a:xfrm>
          <a:prstGeom prst="rect">
            <a:avLst/>
          </a:prstGeom>
          <a:noFill/>
          <a:ln>
            <a:noFill/>
          </a:ln>
        </p:spPr>
      </p:pic>
      <p:sp>
        <p:nvSpPr>
          <p:cNvPr id="21" name="Google Shape;21;p31"/>
          <p:cNvSpPr txBox="1">
            <a:spLocks noGrp="1"/>
          </p:cNvSpPr>
          <p:nvPr>
            <p:ph type="title"/>
          </p:nvPr>
        </p:nvSpPr>
        <p:spPr>
          <a:xfrm>
            <a:off x="498020" y="361908"/>
            <a:ext cx="8229600" cy="66992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DA291C"/>
              </a:buClr>
              <a:buSzPts val="3200"/>
              <a:buFont typeface="Arial"/>
              <a:buNone/>
              <a:defRPr sz="3200">
                <a:solidFill>
                  <a:srgbClr val="DA291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514352"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888888"/>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pic>
        <p:nvPicPr>
          <p:cNvPr id="23" name="Google Shape;23;p31" descr="O:\MAC-SERVER\Jobs\CNM_Childrens_National_Medical_Center\12495-08_Collateral_Templates\PPT\Links\CN_Color_bar.jpg"/>
          <p:cNvPicPr preferRelativeResize="0"/>
          <p:nvPr/>
        </p:nvPicPr>
        <p:blipFill rotWithShape="1">
          <a:blip r:embed="rId3">
            <a:alphaModFix/>
          </a:blip>
          <a:srcRect/>
          <a:stretch/>
        </p:blipFill>
        <p:spPr>
          <a:xfrm>
            <a:off x="0" y="0"/>
            <a:ext cx="9144000" cy="171450"/>
          </a:xfrm>
          <a:prstGeom prst="rect">
            <a:avLst/>
          </a:prstGeom>
          <a:noFill/>
          <a:ln>
            <a:noFill/>
          </a:ln>
        </p:spPr>
      </p:pic>
      <p:sp>
        <p:nvSpPr>
          <p:cNvPr id="24" name="Google Shape;24;p31"/>
          <p:cNvSpPr txBox="1">
            <a:spLocks noGrp="1"/>
          </p:cNvSpPr>
          <p:nvPr>
            <p:ph type="body" idx="1"/>
          </p:nvPr>
        </p:nvSpPr>
        <p:spPr>
          <a:xfrm>
            <a:off x="511174" y="1311275"/>
            <a:ext cx="8223307" cy="445455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Clr>
                <a:schemeClr val="dk1"/>
              </a:buClr>
              <a:buSzPts val="1600"/>
              <a:buNone/>
              <a:defRPr sz="1600" b="0">
                <a:latin typeface="Arial"/>
                <a:ea typeface="Arial"/>
                <a:cs typeface="Arial"/>
                <a:sym typeface="Arial"/>
              </a:defRPr>
            </a:lvl1pPr>
            <a:lvl2pPr marL="914400" lvl="1" indent="-330200" algn="l">
              <a:lnSpc>
                <a:spcPct val="100000"/>
              </a:lnSpc>
              <a:spcBef>
                <a:spcPts val="320"/>
              </a:spcBef>
              <a:spcAft>
                <a:spcPts val="0"/>
              </a:spcAft>
              <a:buClr>
                <a:schemeClr val="dk1"/>
              </a:buClr>
              <a:buSzPts val="1600"/>
              <a:buFont typeface="Arial"/>
              <a:buChar char="•"/>
              <a:defRPr sz="16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1779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0" y="1982780"/>
            <a:ext cx="5792847" cy="898525"/>
          </a:xfrm>
        </p:spPr>
        <p:txBody>
          <a:bodyPr anchor="t">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 of Presentation or Thank You</a:t>
            </a:r>
          </a:p>
        </p:txBody>
      </p:sp>
      <p:pic>
        <p:nvPicPr>
          <p:cNvPr id="2050"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192087"/>
            <a:ext cx="2044700" cy="87471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192087"/>
            <a:ext cx="2044700" cy="874713"/>
          </a:xfrm>
          <a:prstGeom prst="rect">
            <a:avLst/>
          </a:prstGeom>
          <a:noFill/>
        </p:spPr>
      </p:pic>
      <p:sp>
        <p:nvSpPr>
          <p:cNvPr id="2" name="Title 1"/>
          <p:cNvSpPr>
            <a:spLocks noGrp="1"/>
          </p:cNvSpPr>
          <p:nvPr>
            <p:ph type="ctrTitle" hasCustomPrompt="1"/>
          </p:nvPr>
        </p:nvSpPr>
        <p:spPr>
          <a:xfrm>
            <a:off x="500743" y="608440"/>
            <a:ext cx="6158819" cy="974725"/>
          </a:xfrm>
        </p:spPr>
        <p:txBody>
          <a:bodyPr anchor="t">
            <a:noAutofit/>
          </a:bodyPr>
          <a:lstStyle>
            <a:lvl1pPr algn="l">
              <a:defRPr sz="3200" baseline="0">
                <a:solidFill>
                  <a:srgbClr val="746661"/>
                </a:solidFill>
                <a:latin typeface="Arial" panose="020B0604020202020204" pitchFamily="34" charset="0"/>
                <a:cs typeface="Arial" panose="020B0604020202020204" pitchFamily="34" charset="0"/>
              </a:defRPr>
            </a:lvl1pPr>
          </a:lstStyle>
          <a:p>
            <a:r>
              <a:rPr lang="en-US" dirty="0"/>
              <a:t>Title of Presentation or </a:t>
            </a:r>
            <a:br>
              <a:rPr lang="en-US" dirty="0"/>
            </a:br>
            <a:r>
              <a:rPr lang="en-US" dirty="0"/>
              <a:t>Thank You</a:t>
            </a:r>
          </a:p>
        </p:txBody>
      </p:sp>
      <p:sp>
        <p:nvSpPr>
          <p:cNvPr id="3" name="Subtitle 2"/>
          <p:cNvSpPr>
            <a:spLocks noGrp="1"/>
          </p:cNvSpPr>
          <p:nvPr>
            <p:ph type="subTitle" idx="1" hasCustomPrompt="1"/>
          </p:nvPr>
        </p:nvSpPr>
        <p:spPr>
          <a:xfrm>
            <a:off x="508032" y="2187558"/>
            <a:ext cx="4246533" cy="438156"/>
          </a:xfrm>
        </p:spPr>
        <p:txBody>
          <a:bodyPr>
            <a:normAutofit/>
          </a:bodyPr>
          <a:lstStyle>
            <a:lvl1pPr marL="0" indent="0" algn="l">
              <a:buNone/>
              <a:defRPr sz="1400">
                <a:solidFill>
                  <a:srgbClr val="74666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 (00/00/0000)</a:t>
            </a:r>
          </a:p>
        </p:txBody>
      </p:sp>
      <p:pic>
        <p:nvPicPr>
          <p:cNvPr id="3074"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1" cy="171450"/>
          </a:xfrm>
          <a:prstGeom prst="rect">
            <a:avLst/>
          </a:prstGeom>
          <a:noFill/>
        </p:spPr>
      </p:pic>
      <p:pic>
        <p:nvPicPr>
          <p:cNvPr id="3076" name="Picture 4" descr="O:\MAC-SERVER\Jobs\CNM_Childrens_National_Medical_Center\12495-08_Collateral_Templates\PPT\Links\CN_Red_Title_Bkg.jpg"/>
          <p:cNvPicPr>
            <a:picLocks noChangeAspect="1" noChangeArrowheads="1"/>
          </p:cNvPicPr>
          <p:nvPr userDrawn="1"/>
        </p:nvPicPr>
        <p:blipFill>
          <a:blip r:embed="rId4" cstate="print"/>
          <a:srcRect/>
          <a:stretch>
            <a:fillRect/>
          </a:stretch>
        </p:blipFill>
        <p:spPr bwMode="auto">
          <a:xfrm>
            <a:off x="0" y="2633662"/>
            <a:ext cx="9144000" cy="4224338"/>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192087"/>
            <a:ext cx="2044700" cy="874713"/>
          </a:xfrm>
          <a:prstGeom prst="rect">
            <a:avLst/>
          </a:prstGeom>
          <a:noFill/>
        </p:spPr>
      </p:pic>
      <p:sp>
        <p:nvSpPr>
          <p:cNvPr id="2" name="Title 1"/>
          <p:cNvSpPr>
            <a:spLocks noGrp="1"/>
          </p:cNvSpPr>
          <p:nvPr>
            <p:ph type="ctrTitle"/>
          </p:nvPr>
        </p:nvSpPr>
        <p:spPr>
          <a:xfrm>
            <a:off x="500744" y="608440"/>
            <a:ext cx="6158819" cy="974725"/>
          </a:xfrm>
        </p:spPr>
        <p:txBody>
          <a:bodyPr anchor="t">
            <a:normAutofit/>
          </a:bodyPr>
          <a:lstStyle>
            <a:lvl1pPr algn="l">
              <a:defRPr sz="3200">
                <a:solidFill>
                  <a:srgbClr val="74666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508032" y="2187558"/>
            <a:ext cx="4246533" cy="438156"/>
          </a:xfrm>
        </p:spPr>
        <p:txBody>
          <a:bodyPr>
            <a:normAutofit/>
          </a:bodyPr>
          <a:lstStyle>
            <a:lvl1pPr marL="0" indent="0" algn="l">
              <a:buNone/>
              <a:defRPr sz="1400">
                <a:solidFill>
                  <a:srgbClr val="74666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 (00/00/0000)</a:t>
            </a:r>
          </a:p>
        </p:txBody>
      </p:sp>
      <p:pic>
        <p:nvPicPr>
          <p:cNvPr id="3074"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1" cy="171450"/>
          </a:xfrm>
          <a:prstGeom prst="rect">
            <a:avLst/>
          </a:prstGeom>
          <a:noFill/>
        </p:spPr>
      </p:pic>
      <p:sp>
        <p:nvSpPr>
          <p:cNvPr id="9" name="Picture Placeholder 8"/>
          <p:cNvSpPr>
            <a:spLocks noGrp="1"/>
          </p:cNvSpPr>
          <p:nvPr>
            <p:ph type="pic" sz="quarter" idx="10"/>
          </p:nvPr>
        </p:nvSpPr>
        <p:spPr>
          <a:xfrm>
            <a:off x="0" y="2636838"/>
            <a:ext cx="9144000" cy="4221162"/>
          </a:xfr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cstate="print"/>
          <a:srcRect/>
          <a:stretch>
            <a:fillRect/>
          </a:stretch>
        </p:blipFill>
        <p:spPr bwMode="auto">
          <a:xfrm>
            <a:off x="0" y="171179"/>
            <a:ext cx="9144001" cy="5321301"/>
          </a:xfrm>
          <a:prstGeom prst="rect">
            <a:avLst/>
          </a:prstGeom>
          <a:noFill/>
        </p:spPr>
      </p:pic>
      <p:sp>
        <p:nvSpPr>
          <p:cNvPr id="2" name="Title 1"/>
          <p:cNvSpPr>
            <a:spLocks noGrp="1"/>
          </p:cNvSpPr>
          <p:nvPr>
            <p:ph type="ctrTitle"/>
          </p:nvPr>
        </p:nvSpPr>
        <p:spPr>
          <a:xfrm>
            <a:off x="685800" y="940468"/>
            <a:ext cx="7772400" cy="1470025"/>
          </a:xfrm>
        </p:spPr>
        <p:txBody>
          <a:bodyPr anchor="t">
            <a:normAutofit/>
          </a:bodyPr>
          <a:lstStyle>
            <a:lvl1pPr algn="l">
              <a:defRPr sz="280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508908" y="6356350"/>
            <a:ext cx="2133600" cy="365125"/>
          </a:xfrm>
        </p:spPr>
        <p:txBody>
          <a:bodyPr/>
          <a:lstStyle>
            <a:lvl1pPr algn="l">
              <a:defRPr sz="1050">
                <a:latin typeface="Corbel" pitchFamily="34" charset="0"/>
              </a:defRPr>
            </a:lvl1pPr>
          </a:lstStyle>
          <a:p>
            <a:fld id="{90033947-BDB2-44BC-B95C-A87CE3683263}" type="slidenum">
              <a:rPr lang="en-US" smtClean="0"/>
              <a:pPr/>
              <a:t>‹#›</a:t>
            </a:fld>
            <a:endParaRPr lang="en-US" dirty="0"/>
          </a:p>
        </p:txBody>
      </p:sp>
      <p:pic>
        <p:nvPicPr>
          <p:cNvPr id="4100" name="Picture 4"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838858"/>
            <a:ext cx="2044700" cy="874712"/>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cstate="print"/>
          <a:srcRect/>
          <a:stretch>
            <a:fillRect/>
          </a:stretch>
        </p:blipFill>
        <p:spPr bwMode="auto">
          <a:xfrm>
            <a:off x="0" y="179343"/>
            <a:ext cx="9144001" cy="5321300"/>
          </a:xfrm>
          <a:prstGeom prst="rect">
            <a:avLst/>
          </a:prstGeom>
          <a:noFill/>
        </p:spPr>
      </p:pic>
      <p:sp>
        <p:nvSpPr>
          <p:cNvPr id="2" name="Title 1"/>
          <p:cNvSpPr>
            <a:spLocks noGrp="1"/>
          </p:cNvSpPr>
          <p:nvPr>
            <p:ph type="ctrTitle"/>
          </p:nvPr>
        </p:nvSpPr>
        <p:spPr>
          <a:xfrm>
            <a:off x="685800" y="940918"/>
            <a:ext cx="7772400" cy="1470025"/>
          </a:xfrm>
        </p:spPr>
        <p:txBody>
          <a:bodyPr anchor="t">
            <a:normAutofit/>
          </a:bodyPr>
          <a:lstStyle>
            <a:lvl1pPr algn="l">
              <a:defRPr sz="280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508908" y="6356350"/>
            <a:ext cx="2133600" cy="365125"/>
          </a:xfrm>
        </p:spPr>
        <p:txBody>
          <a:bodyPr/>
          <a:lstStyle>
            <a:lvl1pPr algn="l">
              <a:defRPr sz="1050">
                <a:latin typeface="Corbel" pitchFamily="34" charset="0"/>
              </a:defRPr>
            </a:lvl1pPr>
          </a:lstStyle>
          <a:p>
            <a:fld id="{90033947-BDB2-44BC-B95C-A87CE3683263}" type="slidenum">
              <a:rPr lang="en-US" smtClean="0"/>
              <a:pPr/>
              <a:t>‹#›</a:t>
            </a:fld>
            <a:endParaRPr lang="en-US" dirty="0"/>
          </a:p>
        </p:txBody>
      </p:sp>
      <p:pic>
        <p:nvPicPr>
          <p:cNvPr id="4100" name="Picture 4"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838858"/>
            <a:ext cx="2044700" cy="87471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3200">
                <a:solidFill>
                  <a:srgbClr val="DA291C"/>
                </a:solidFill>
                <a:latin typeface="Arial" panose="020B0604020202020204" pitchFamily="34" charset="0"/>
                <a:cs typeface="Arial" panose="020B0604020202020204"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8223307" cy="4454557"/>
          </a:xfrm>
        </p:spPr>
        <p:txBody>
          <a:bodyPr/>
          <a:lstStyle>
            <a:lvl1pPr marL="0" indent="0">
              <a:buNone/>
              <a:defRPr sz="1600" b="0" baseline="0">
                <a:latin typeface="Arial" panose="020B0604020202020204" pitchFamily="34" charset="0"/>
                <a:cs typeface="Arial" panose="020B0604020202020204" pitchFamily="34" charset="0"/>
              </a:defRPr>
            </a:lvl1pPr>
            <a:lvl2pPr>
              <a:buFont typeface="Arial" pitchFamily="34" charset="0"/>
              <a:buChar char="•"/>
              <a:defRPr sz="1600">
                <a:latin typeface="Arial" panose="020B0604020202020204" pitchFamily="34" charset="0"/>
                <a:cs typeface="Arial" panose="020B0604020202020204" pitchFamily="34" charset="0"/>
              </a:defRPr>
            </a:lvl2pPr>
          </a:lstStyle>
          <a:p>
            <a:pPr lvl="0"/>
            <a:r>
              <a:rPr lang="en-US" dirty="0"/>
              <a:t>Body Copy and Bullets: Corbel Regular (16pt.), Subheads: Corbel Bold (20pt.)</a:t>
            </a:r>
          </a:p>
          <a:p>
            <a:pPr lvl="1"/>
            <a:r>
              <a:rPr lang="en-US" dirty="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Arial" panose="020B0604020202020204" pitchFamily="34" charset="0"/>
                <a:cs typeface="Arial" panose="020B0604020202020204"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3914773" cy="4454557"/>
          </a:xfrm>
        </p:spPr>
        <p:txBody>
          <a:bodyPr/>
          <a:lstStyle>
            <a:lvl1pPr marL="0" indent="0">
              <a:buNone/>
              <a:defRPr sz="1600" b="0" baseline="0">
                <a:latin typeface="Arial" panose="020B0604020202020204" pitchFamily="34" charset="0"/>
                <a:cs typeface="Arial" panose="020B0604020202020204" pitchFamily="34" charset="0"/>
              </a:defRPr>
            </a:lvl1pPr>
            <a:lvl2pPr>
              <a:buFont typeface="Arial" pitchFamily="34" charset="0"/>
              <a:buChar char="•"/>
              <a:defRPr sz="1600">
                <a:latin typeface="Arial" panose="020B0604020202020204" pitchFamily="34" charset="0"/>
                <a:cs typeface="Arial" panose="020B0604020202020204" pitchFamily="34" charset="0"/>
              </a:defRPr>
            </a:lvl2pPr>
          </a:lstStyle>
          <a:p>
            <a:pPr lvl="0"/>
            <a:r>
              <a:rPr lang="en-US" dirty="0"/>
              <a:t>Body Copy and Bullets: Corbel Regular (16pt.), Subheads: Corbel Bold (20pt.)</a:t>
            </a:r>
          </a:p>
          <a:p>
            <a:pPr lvl="1"/>
            <a:r>
              <a:rPr lang="en-US" dirty="0"/>
              <a:t>Second level</a:t>
            </a:r>
          </a:p>
        </p:txBody>
      </p:sp>
      <p:sp>
        <p:nvSpPr>
          <p:cNvPr id="7" name="Text Placeholder 9"/>
          <p:cNvSpPr>
            <a:spLocks noGrp="1"/>
          </p:cNvSpPr>
          <p:nvPr>
            <p:ph type="body" sz="quarter" idx="14" hasCustomPrompt="1"/>
          </p:nvPr>
        </p:nvSpPr>
        <p:spPr>
          <a:xfrm>
            <a:off x="4795895" y="1311246"/>
            <a:ext cx="3914773" cy="4454557"/>
          </a:xfrm>
        </p:spPr>
        <p:txBody>
          <a:bodyPr/>
          <a:lstStyle>
            <a:lvl1pPr marL="0" indent="0">
              <a:buNone/>
              <a:defRPr sz="1600" b="0" baseline="0">
                <a:latin typeface="Arial" panose="020B0604020202020204" pitchFamily="34" charset="0"/>
                <a:cs typeface="Arial" panose="020B0604020202020204" pitchFamily="34" charset="0"/>
              </a:defRPr>
            </a:lvl1pPr>
            <a:lvl2pPr>
              <a:buFont typeface="Arial" pitchFamily="34" charset="0"/>
              <a:buChar char="•"/>
              <a:defRPr sz="1600">
                <a:latin typeface="Arial" panose="020B0604020202020204" pitchFamily="34" charset="0"/>
                <a:cs typeface="Arial" panose="020B0604020202020204" pitchFamily="34" charset="0"/>
              </a:defRPr>
            </a:lvl2pPr>
          </a:lstStyle>
          <a:p>
            <a:pPr lvl="0"/>
            <a:r>
              <a:rPr lang="en-US" dirty="0"/>
              <a:t>Body Copy and Bullets: Corbel Regular (16pt.), Subheads: Corbel Bold (20pt.)</a:t>
            </a:r>
          </a:p>
          <a:p>
            <a:pPr lvl="1"/>
            <a:r>
              <a:rPr lang="en-US" dirty="0"/>
              <a:t>Second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Arial" panose="020B0604020202020204" pitchFamily="34" charset="0"/>
                <a:cs typeface="Arial" panose="020B0604020202020204" pitchFamily="34" charset="0"/>
              </a:defRPr>
            </a:lvl1pPr>
          </a:lstStyle>
          <a:p>
            <a:r>
              <a:rPr lang="en-US" dirty="0"/>
              <a:t>Headline or Title</a:t>
            </a:r>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dirty="0"/>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cstate="print"/>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6148389" cy="4454557"/>
          </a:xfrm>
        </p:spPr>
        <p:txBody>
          <a:bodyPr/>
          <a:lstStyle>
            <a:lvl1pPr marL="0" indent="0">
              <a:buNone/>
              <a:defRPr sz="1600" b="0" baseline="0">
                <a:latin typeface="Arial" panose="020B0604020202020204" pitchFamily="34" charset="0"/>
                <a:cs typeface="Arial" panose="020B0604020202020204" pitchFamily="34" charset="0"/>
              </a:defRPr>
            </a:lvl1pPr>
            <a:lvl2pPr>
              <a:buFont typeface="Arial" pitchFamily="34" charset="0"/>
              <a:buChar char="•"/>
              <a:defRPr sz="1600">
                <a:latin typeface="Arial" panose="020B0604020202020204" pitchFamily="34" charset="0"/>
                <a:cs typeface="Arial" panose="020B0604020202020204" pitchFamily="34" charset="0"/>
              </a:defRPr>
            </a:lvl2pPr>
          </a:lstStyle>
          <a:p>
            <a:pPr lvl="0"/>
            <a:r>
              <a:rPr lang="en-US" dirty="0"/>
              <a:t>Body Copy and Bullets: Corbel Regular (16pt.), Subheads: Corbel Bold (20pt.)</a:t>
            </a:r>
          </a:p>
          <a:p>
            <a:pPr lvl="1"/>
            <a:r>
              <a:rPr lang="en-US" dirty="0"/>
              <a:t>Second level</a:t>
            </a:r>
          </a:p>
        </p:txBody>
      </p:sp>
      <p:sp>
        <p:nvSpPr>
          <p:cNvPr id="8" name="Picture Placeholder 7"/>
          <p:cNvSpPr>
            <a:spLocks noGrp="1"/>
          </p:cNvSpPr>
          <p:nvPr>
            <p:ph type="pic" sz="quarter" idx="14"/>
          </p:nvPr>
        </p:nvSpPr>
        <p:spPr>
          <a:xfrm>
            <a:off x="7054885" y="1311275"/>
            <a:ext cx="2089116" cy="4454557"/>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14352" y="6356350"/>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49" r:id="rId3"/>
    <p:sldLayoutId id="2147483659" r:id="rId4"/>
    <p:sldLayoutId id="2147483658"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vot-er.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vot-er.org/"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949313"/>
            <a:ext cx="8928992" cy="2215991"/>
          </a:xfrm>
          <a:prstGeom prst="rect">
            <a:avLst/>
          </a:prstGeom>
          <a:noFill/>
        </p:spPr>
        <p:txBody>
          <a:bodyPr wrap="square" rtlCol="0">
            <a:spAutoFit/>
          </a:bodyPr>
          <a:lstStyle/>
          <a:p>
            <a:pPr>
              <a:defRPr/>
            </a:pPr>
            <a:r>
              <a:rPr lang="en-US" sz="2400" b="1" dirty="0">
                <a:latin typeface="Arial" panose="020B0604020202020204" pitchFamily="34" charset="0"/>
                <a:cs typeface="Arial" panose="020B0604020202020204" pitchFamily="34" charset="0"/>
              </a:rPr>
              <a:t>Lenore R. Jarvis MD, MEd</a:t>
            </a:r>
          </a:p>
          <a:p>
            <a:pPr>
              <a:defRPr/>
            </a:pPr>
            <a:endParaRPr lang="en-US" sz="24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Director of Advocacy and Health Policy, Division of Emergency Medicine </a:t>
            </a:r>
          </a:p>
          <a:p>
            <a:r>
              <a:rPr lang="en-US" dirty="0">
                <a:latin typeface="Arial" panose="020B0604020202020204" pitchFamily="34" charset="0"/>
                <a:cs typeface="Arial" panose="020B0604020202020204" pitchFamily="34" charset="0"/>
              </a:rPr>
              <a:t>Child Health Advocacy Institute Affiliate Faculty, Children's National Hospital</a:t>
            </a:r>
          </a:p>
          <a:p>
            <a:r>
              <a:rPr lang="en-US" dirty="0">
                <a:latin typeface="Arial" panose="020B0604020202020204" pitchFamily="34" charset="0"/>
                <a:cs typeface="Arial" panose="020B0604020202020204" pitchFamily="34" charset="0"/>
              </a:rPr>
              <a:t>Assistant Professor of Pediatrics, The GWU School of Medicine and Health Sciences </a:t>
            </a:r>
          </a:p>
          <a:p>
            <a:r>
              <a:rPr lang="en-US" dirty="0">
                <a:latin typeface="Arial" panose="020B0604020202020204" pitchFamily="34" charset="0"/>
                <a:cs typeface="Arial" panose="020B0604020202020204" pitchFamily="34" charset="0"/>
              </a:rPr>
              <a:t>President, D.C. Chapter of the American Academy of Pediatrics</a:t>
            </a:r>
          </a:p>
          <a:p>
            <a:endParaRPr lang="en-US" b="1" dirty="0">
              <a:latin typeface="Corbel" pitchFamily="34" charset="0"/>
            </a:endParaRPr>
          </a:p>
        </p:txBody>
      </p:sp>
      <p:sp>
        <p:nvSpPr>
          <p:cNvPr id="3" name="Title 2"/>
          <p:cNvSpPr>
            <a:spLocks noGrp="1"/>
          </p:cNvSpPr>
          <p:nvPr>
            <p:ph type="ctrTitle"/>
          </p:nvPr>
        </p:nvSpPr>
        <p:spPr>
          <a:xfrm>
            <a:off x="144016" y="932476"/>
            <a:ext cx="9072500" cy="2028472"/>
          </a:xfrm>
        </p:spPr>
        <p:txBody>
          <a:bodyPr>
            <a:normAutofit/>
          </a:bodyPr>
          <a:lstStyle/>
          <a:p>
            <a:pPr lvl="1"/>
            <a:r>
              <a:rPr lang="en-US" sz="4400" b="1" dirty="0">
                <a:latin typeface="Arial" panose="020B0604020202020204" pitchFamily="34" charset="0"/>
                <a:cs typeface="Arial" panose="020B0604020202020204" pitchFamily="34" charset="0"/>
              </a:rPr>
              <a:t>Communicating to Legislators and the Media</a:t>
            </a:r>
          </a:p>
        </p:txBody>
      </p:sp>
      <p:pic>
        <p:nvPicPr>
          <p:cNvPr id="5" name="Picture 4">
            <a:extLst>
              <a:ext uri="{FF2B5EF4-FFF2-40B4-BE49-F238E27FC236}">
                <a16:creationId xmlns:a16="http://schemas.microsoft.com/office/drawing/2014/main" id="{FE400D9E-138C-40A3-935B-13D8C2B03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654" y="2162736"/>
            <a:ext cx="2929806" cy="2028472"/>
          </a:xfrm>
          <a:prstGeom prst="rect">
            <a:avLst/>
          </a:prstGeom>
        </p:spPr>
      </p:pic>
    </p:spTree>
    <p:extLst>
      <p:ext uri="{BB962C8B-B14F-4D97-AF65-F5344CB8AC3E}">
        <p14:creationId xmlns:p14="http://schemas.microsoft.com/office/powerpoint/2010/main" val="65676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Myths</a:t>
            </a:r>
          </a:p>
        </p:txBody>
      </p:sp>
      <p:pic>
        <p:nvPicPr>
          <p:cNvPr id="4" name="Picture 3" descr="https://www.ccl.org/wp-content/uploads/2015/05/5-Myths-about-Networking-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63"/>
          <a:stretch/>
        </p:blipFill>
        <p:spPr bwMode="auto">
          <a:xfrm>
            <a:off x="1143000" y="1052736"/>
            <a:ext cx="6858000" cy="54684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6516052"/>
            <a:ext cx="828092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https://www.ccl.org/wp-content/uploads/2015/05/5-Myths-about-Networking-01.png</a:t>
            </a:r>
          </a:p>
        </p:txBody>
      </p:sp>
      <p:sp>
        <p:nvSpPr>
          <p:cNvPr id="3" name="Rectangle 2"/>
          <p:cNvSpPr/>
          <p:nvPr/>
        </p:nvSpPr>
        <p:spPr>
          <a:xfrm>
            <a:off x="4453217" y="3244334"/>
            <a:ext cx="237566" cy="369332"/>
          </a:xfrm>
          <a:prstGeom prst="rect">
            <a:avLst/>
          </a:prstGeom>
        </p:spPr>
        <p:txBody>
          <a:bodyPr wrap="none">
            <a:spAutoFit/>
          </a:bodyPr>
          <a:lstStyle/>
          <a:p>
            <a:r>
              <a:rPr lang="en-US" dirty="0"/>
              <a:t> </a:t>
            </a:r>
          </a:p>
        </p:txBody>
      </p:sp>
      <p:sp>
        <p:nvSpPr>
          <p:cNvPr id="6" name="Rectangle 5"/>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05420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a:off x="287524" y="361908"/>
            <a:ext cx="8568952" cy="6699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DA291C"/>
              </a:buClr>
              <a:buSzPts val="2900"/>
              <a:buFont typeface="Arial"/>
              <a:buNone/>
            </a:pPr>
            <a:r>
              <a:rPr lang="en-US" sz="2800" dirty="0"/>
              <a:t>Reframing Networking: Beyond the Business Card</a:t>
            </a:r>
            <a:endParaRPr sz="2800" dirty="0"/>
          </a:p>
        </p:txBody>
      </p:sp>
      <p:pic>
        <p:nvPicPr>
          <p:cNvPr id="230" name="Google Shape;230;p18" descr="https://www.ccl.org/wp-content/uploads/2015/05/5-Myths-about-Networking-01.png"/>
          <p:cNvPicPr preferRelativeResize="0"/>
          <p:nvPr/>
        </p:nvPicPr>
        <p:blipFill rotWithShape="1">
          <a:blip r:embed="rId3">
            <a:alphaModFix/>
          </a:blip>
          <a:srcRect t="20263"/>
          <a:stretch/>
        </p:blipFill>
        <p:spPr>
          <a:xfrm>
            <a:off x="1115616" y="1016732"/>
            <a:ext cx="7109912" cy="5669280"/>
          </a:xfrm>
          <a:prstGeom prst="rect">
            <a:avLst/>
          </a:prstGeom>
          <a:noFill/>
          <a:ln>
            <a:noFill/>
          </a:ln>
        </p:spPr>
      </p:pic>
      <p:sp>
        <p:nvSpPr>
          <p:cNvPr id="231" name="Google Shape;231;p18"/>
          <p:cNvSpPr txBox="1"/>
          <p:nvPr/>
        </p:nvSpPr>
        <p:spPr>
          <a:xfrm>
            <a:off x="1475650" y="1628800"/>
            <a:ext cx="1598100" cy="10158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Relationship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Building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  </a:t>
            </a:r>
            <a:endParaRPr sz="2000" b="0" i="0" u="none" strike="noStrike" cap="none">
              <a:solidFill>
                <a:schemeClr val="lt1"/>
              </a:solidFill>
              <a:latin typeface="Calibri"/>
              <a:ea typeface="Calibri"/>
              <a:cs typeface="Calibri"/>
              <a:sym typeface="Calibri"/>
            </a:endParaRPr>
          </a:p>
        </p:txBody>
      </p:sp>
      <p:sp>
        <p:nvSpPr>
          <p:cNvPr id="232" name="Google Shape;232;p18"/>
          <p:cNvSpPr txBox="1"/>
          <p:nvPr/>
        </p:nvSpPr>
        <p:spPr>
          <a:xfrm>
            <a:off x="4103948" y="3032956"/>
            <a:ext cx="2016224" cy="1152128"/>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Authenticity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233" name="Google Shape;233;p18"/>
          <p:cNvSpPr txBox="1"/>
          <p:nvPr/>
        </p:nvSpPr>
        <p:spPr>
          <a:xfrm>
            <a:off x="1763688" y="5265204"/>
            <a:ext cx="1440160" cy="769441"/>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Common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Goals</a:t>
            </a:r>
            <a:endParaRPr sz="1400" b="0" i="0" u="none" strike="noStrike" cap="none">
              <a:solidFill>
                <a:srgbClr val="000000"/>
              </a:solidFill>
              <a:latin typeface="Arial"/>
              <a:ea typeface="Arial"/>
              <a:cs typeface="Arial"/>
              <a:sym typeface="Arial"/>
            </a:endParaRPr>
          </a:p>
        </p:txBody>
      </p:sp>
      <p:sp>
        <p:nvSpPr>
          <p:cNvPr id="234" name="Google Shape;234;p18"/>
          <p:cNvSpPr txBox="1"/>
          <p:nvPr/>
        </p:nvSpPr>
        <p:spPr>
          <a:xfrm>
            <a:off x="6250276" y="4833150"/>
            <a:ext cx="1598100" cy="954000"/>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Collaboration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p:txBody>
      </p:sp>
      <p:sp>
        <p:nvSpPr>
          <p:cNvPr id="235" name="Google Shape;235;p18"/>
          <p:cNvSpPr txBox="1"/>
          <p:nvPr/>
        </p:nvSpPr>
        <p:spPr>
          <a:xfrm>
            <a:off x="6336196" y="2060848"/>
            <a:ext cx="1188132" cy="646331"/>
          </a:xfrm>
          <a:prstGeom prst="rec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It is for everyone </a:t>
            </a: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5136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Elevator Pitch</a:t>
            </a:r>
          </a:p>
        </p:txBody>
      </p:sp>
      <p:sp>
        <p:nvSpPr>
          <p:cNvPr id="3" name="Text Placeholder 2"/>
          <p:cNvSpPr>
            <a:spLocks noGrp="1"/>
          </p:cNvSpPr>
          <p:nvPr>
            <p:ph type="body" sz="quarter" idx="13"/>
          </p:nvPr>
        </p:nvSpPr>
        <p:spPr/>
        <p:txBody>
          <a:bodyPr>
            <a:normAutofit lnSpcReduction="10000"/>
          </a:bodyPr>
          <a:lstStyle/>
          <a:p>
            <a:pPr marL="514350" indent="-514350">
              <a:buFont typeface="+mj-lt"/>
              <a:buAutoNum type="arabicPeriod"/>
            </a:pPr>
            <a:r>
              <a:rPr lang="en-US" sz="3200" dirty="0"/>
              <a:t>Quick introduction</a:t>
            </a:r>
          </a:p>
          <a:p>
            <a:pPr marL="514350" indent="-514350">
              <a:buFont typeface="+mj-lt"/>
              <a:buAutoNum type="arabicPeriod"/>
            </a:pPr>
            <a:r>
              <a:rPr lang="en-US" sz="3200" dirty="0"/>
              <a:t>What are you seeking</a:t>
            </a:r>
          </a:p>
          <a:p>
            <a:pPr marL="514350" indent="-514350">
              <a:buFont typeface="+mj-lt"/>
              <a:buAutoNum type="arabicPeriod"/>
            </a:pPr>
            <a:r>
              <a:rPr lang="en-US" sz="3200" dirty="0"/>
              <a:t>Experience</a:t>
            </a:r>
          </a:p>
          <a:p>
            <a:pPr marL="514350" indent="-514350">
              <a:buFont typeface="+mj-lt"/>
              <a:buAutoNum type="arabicPeriod"/>
            </a:pPr>
            <a:r>
              <a:rPr lang="en-US" sz="3200" dirty="0"/>
              <a:t>What can you offer</a:t>
            </a:r>
          </a:p>
          <a:p>
            <a:endParaRPr lang="en-US" sz="3200" dirty="0"/>
          </a:p>
          <a:p>
            <a:endParaRPr lang="en-US" sz="3200" dirty="0"/>
          </a:p>
          <a:p>
            <a:r>
              <a:rPr lang="en-US" sz="3200" dirty="0"/>
              <a:t>Keep it short and simple!</a:t>
            </a:r>
          </a:p>
          <a:p>
            <a:r>
              <a:rPr lang="en-US" sz="3200" dirty="0"/>
              <a:t>You can have multiple pitches.</a:t>
            </a:r>
          </a:p>
        </p:txBody>
      </p:sp>
    </p:spTree>
    <p:extLst>
      <p:ext uri="{BB962C8B-B14F-4D97-AF65-F5344CB8AC3E}">
        <p14:creationId xmlns:p14="http://schemas.microsoft.com/office/powerpoint/2010/main" val="225644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5 Questions to Ask When Choosing a Pearl Harbor Tour ..."/>
          <p:cNvPicPr>
            <a:picLocks noChangeAspect="1" noChangeArrowheads="1"/>
          </p:cNvPicPr>
          <p:nvPr/>
        </p:nvPicPr>
        <p:blipFill rotWithShape="1">
          <a:blip r:embed="rId3">
            <a:extLst>
              <a:ext uri="{28A0092B-C50C-407E-A947-70E740481C1C}">
                <a14:useLocalDpi xmlns:a14="http://schemas.microsoft.com/office/drawing/2010/main" val="0"/>
              </a:ext>
            </a:extLst>
          </a:blip>
          <a:srcRect l="37281" t="3662" r="33698" b="7627"/>
          <a:stretch/>
        </p:blipFill>
        <p:spPr bwMode="auto">
          <a:xfrm>
            <a:off x="5661543" y="8620"/>
            <a:ext cx="3482965" cy="5678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7604" y="5697252"/>
            <a:ext cx="5436604" cy="769441"/>
          </a:xfrm>
          <a:prstGeom prst="rect">
            <a:avLst/>
          </a:prstGeom>
          <a:noFill/>
        </p:spPr>
        <p:txBody>
          <a:bodyPr wrap="square" rtlCol="0">
            <a:spAutoFit/>
          </a:bodyPr>
          <a:lstStyle/>
          <a:p>
            <a:pPr lvl="0"/>
            <a:r>
              <a:rPr lang="en-US" sz="4400" b="1" dirty="0">
                <a:latin typeface="Arial" panose="020B0604020202020204" pitchFamily="34" charset="0"/>
                <a:cs typeface="Arial" panose="020B0604020202020204" pitchFamily="34" charset="0"/>
              </a:rPr>
              <a:t>ljarvis@cnmc.org</a:t>
            </a:r>
            <a:endParaRPr lang="en-US"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55E81BE-6A6C-4F59-8B38-6F1965515FC5}"/>
              </a:ext>
            </a:extLst>
          </p:cNvPr>
          <p:cNvSpPr txBox="1"/>
          <p:nvPr/>
        </p:nvSpPr>
        <p:spPr>
          <a:xfrm>
            <a:off x="393310" y="1109355"/>
            <a:ext cx="5266007"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Vot-ER.org/</a:t>
            </a:r>
            <a:endParaRPr lang="en-US" sz="3200" dirty="0">
              <a:hlinkClick r:id="rId4"/>
            </a:endParaRPr>
          </a:p>
          <a:p>
            <a:pPr marL="457200" indent="-457200">
              <a:buFont typeface="Arial" panose="020B0604020202020204" pitchFamily="34" charset="0"/>
              <a:buChar char="•"/>
            </a:pPr>
            <a:r>
              <a:rPr lang="en-US" sz="3200" dirty="0"/>
              <a:t>AAP.org/</a:t>
            </a:r>
            <a:r>
              <a:rPr lang="en-US" sz="3200" dirty="0" err="1"/>
              <a:t>VoteKids</a:t>
            </a: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4652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1087-94CD-4C99-907F-8B182E2AA63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7D6F876-85CB-4160-9AAB-CF19215A8247}"/>
              </a:ext>
            </a:extLst>
          </p:cNvPr>
          <p:cNvPicPr>
            <a:picLocks noChangeAspect="1"/>
          </p:cNvPicPr>
          <p:nvPr/>
        </p:nvPicPr>
        <p:blipFill>
          <a:blip r:embed="rId2"/>
          <a:stretch>
            <a:fillRect/>
          </a:stretch>
        </p:blipFill>
        <p:spPr>
          <a:xfrm>
            <a:off x="3023828" y="2117502"/>
            <a:ext cx="5940660" cy="4573521"/>
          </a:xfrm>
          <a:prstGeom prst="rect">
            <a:avLst/>
          </a:prstGeom>
        </p:spPr>
      </p:pic>
      <p:pic>
        <p:nvPicPr>
          <p:cNvPr id="5" name="Picture 4">
            <a:extLst>
              <a:ext uri="{FF2B5EF4-FFF2-40B4-BE49-F238E27FC236}">
                <a16:creationId xmlns:a16="http://schemas.microsoft.com/office/drawing/2014/main" id="{75B24526-5777-45EC-8AD6-89E5FE1C94E1}"/>
              </a:ext>
            </a:extLst>
          </p:cNvPr>
          <p:cNvPicPr>
            <a:picLocks noChangeAspect="1"/>
          </p:cNvPicPr>
          <p:nvPr/>
        </p:nvPicPr>
        <p:blipFill>
          <a:blip r:embed="rId3"/>
          <a:stretch>
            <a:fillRect/>
          </a:stretch>
        </p:blipFill>
        <p:spPr>
          <a:xfrm>
            <a:off x="50827" y="166977"/>
            <a:ext cx="9144000" cy="1729711"/>
          </a:xfrm>
          <a:prstGeom prst="rect">
            <a:avLst/>
          </a:prstGeom>
        </p:spPr>
      </p:pic>
      <p:sp>
        <p:nvSpPr>
          <p:cNvPr id="6" name="TextBox 5">
            <a:extLst>
              <a:ext uri="{FF2B5EF4-FFF2-40B4-BE49-F238E27FC236}">
                <a16:creationId xmlns:a16="http://schemas.microsoft.com/office/drawing/2014/main" id="{216185D7-9078-4D50-9891-D3570FF931C6}"/>
              </a:ext>
            </a:extLst>
          </p:cNvPr>
          <p:cNvSpPr txBox="1"/>
          <p:nvPr/>
        </p:nvSpPr>
        <p:spPr>
          <a:xfrm>
            <a:off x="179512" y="2708920"/>
            <a:ext cx="252028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a matter of hours, the tweet garnered over 10,000 retweets and over 67,000 likes and grabbed the attention of former President Barack Obama.</a:t>
            </a:r>
          </a:p>
        </p:txBody>
      </p:sp>
    </p:spTree>
    <p:extLst>
      <p:ext uri="{BB962C8B-B14F-4D97-AF65-F5344CB8AC3E}">
        <p14:creationId xmlns:p14="http://schemas.microsoft.com/office/powerpoint/2010/main" val="18217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Text Placeholder 3"/>
          <p:cNvSpPr>
            <a:spLocks noGrp="1"/>
          </p:cNvSpPr>
          <p:nvPr>
            <p:ph type="body" sz="quarter" idx="13"/>
          </p:nvPr>
        </p:nvSpPr>
        <p:spPr>
          <a:xfrm>
            <a:off x="220398" y="1311275"/>
            <a:ext cx="8514083" cy="4454557"/>
          </a:xfrm>
        </p:spPr>
        <p:txBody>
          <a:bodyPr>
            <a:normAutofit/>
          </a:bodyPr>
          <a:lstStyle/>
          <a:p>
            <a:pPr lvl="1"/>
            <a:r>
              <a:rPr lang="en-US" sz="3600" dirty="0"/>
              <a:t>Individuals practice communicating a clear, concise message.</a:t>
            </a:r>
          </a:p>
          <a:p>
            <a:pPr lvl="1"/>
            <a:r>
              <a:rPr lang="en-US" sz="3600" dirty="0"/>
              <a:t>Review necessary skills and competencies of an elevator speech. </a:t>
            </a:r>
          </a:p>
        </p:txBody>
      </p:sp>
      <p:pic>
        <p:nvPicPr>
          <p:cNvPr id="2050" name="Picture 2" descr="Definition and Examples of Senders in Communication">
            <a:extLst>
              <a:ext uri="{FF2B5EF4-FFF2-40B4-BE49-F238E27FC236}">
                <a16:creationId xmlns:a16="http://schemas.microsoft.com/office/drawing/2014/main" id="{21F823DA-0A63-4E01-BDB2-63F41FAAB2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48" t="20946" r="8204"/>
          <a:stretch/>
        </p:blipFill>
        <p:spPr bwMode="auto">
          <a:xfrm>
            <a:off x="2447764" y="4274717"/>
            <a:ext cx="3731230" cy="24831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ds 'vote' for president at one Henrico child care center | The Henrico  Citizen">
            <a:extLst>
              <a:ext uri="{FF2B5EF4-FFF2-40B4-BE49-F238E27FC236}">
                <a16:creationId xmlns:a16="http://schemas.microsoft.com/office/drawing/2014/main" id="{F4650021-56AA-4AFB-B024-64AB22B9E0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358" y="4673276"/>
            <a:ext cx="2177244" cy="208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9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pic>
        <p:nvPicPr>
          <p:cNvPr id="2050" name="Picture 2" descr="449 You've Got A Story To Tell &amp; The Value of Being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9410"/>
            <a:ext cx="8686800" cy="485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www.catholicnewsagency.com/images/size340/American_Academy_of_Pediatrics_logo_CNA_US_Catholic_News_3_22_13.jpg"/>
          <p:cNvPicPr>
            <a:picLocks noChangeAspect="1" noChangeArrowheads="1"/>
          </p:cNvPicPr>
          <p:nvPr/>
        </p:nvPicPr>
        <p:blipFill rotWithShape="1">
          <a:blip r:embed="rId3">
            <a:extLst>
              <a:ext uri="{28A0092B-C50C-407E-A947-70E740481C1C}">
                <a14:useLocalDpi xmlns:a14="http://schemas.microsoft.com/office/drawing/2010/main" val="0"/>
              </a:ext>
            </a:extLst>
          </a:blip>
          <a:srcRect t="27157" b="27767"/>
          <a:stretch/>
        </p:blipFill>
        <p:spPr bwMode="auto">
          <a:xfrm>
            <a:off x="5942012" y="5703060"/>
            <a:ext cx="3238500" cy="1154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Quick Storytelling Tips</a:t>
            </a:r>
          </a:p>
        </p:txBody>
      </p:sp>
      <p:sp>
        <p:nvSpPr>
          <p:cNvPr id="3" name="Text Placeholder 2"/>
          <p:cNvSpPr>
            <a:spLocks noGrp="1"/>
          </p:cNvSpPr>
          <p:nvPr>
            <p:ph type="body" sz="quarter" idx="13"/>
          </p:nvPr>
        </p:nvSpPr>
        <p:spPr>
          <a:xfrm>
            <a:off x="241223" y="1311275"/>
            <a:ext cx="4709450" cy="4454557"/>
          </a:xfrm>
        </p:spPr>
        <p:txBody>
          <a:bodyPr>
            <a:normAutofit fontScale="92500"/>
          </a:bodyPr>
          <a:lstStyle/>
          <a:p>
            <a:r>
              <a:rPr lang="en-US" sz="3200" dirty="0"/>
              <a:t>Your message should be:</a:t>
            </a:r>
          </a:p>
          <a:p>
            <a:pPr lvl="1"/>
            <a:r>
              <a:rPr lang="en-US" sz="3200" dirty="0"/>
              <a:t>Clear</a:t>
            </a:r>
          </a:p>
          <a:p>
            <a:pPr lvl="1"/>
            <a:r>
              <a:rPr lang="en-US" sz="3200" dirty="0"/>
              <a:t>Concise</a:t>
            </a:r>
          </a:p>
          <a:p>
            <a:pPr lvl="1"/>
            <a:r>
              <a:rPr lang="en-US" sz="3200" dirty="0"/>
              <a:t>Memorable &amp; relatable </a:t>
            </a:r>
          </a:p>
          <a:p>
            <a:pPr lvl="1"/>
            <a:r>
              <a:rPr lang="en-US" sz="3200" dirty="0"/>
              <a:t>Persuasive</a:t>
            </a:r>
          </a:p>
          <a:p>
            <a:pPr lvl="1"/>
            <a:r>
              <a:rPr lang="en-US" sz="3200" dirty="0"/>
              <a:t>Include ask</a:t>
            </a:r>
          </a:p>
          <a:p>
            <a:pPr lvl="1"/>
            <a:r>
              <a:rPr lang="en-US" sz="3200" dirty="0"/>
              <a:t>Repeated</a:t>
            </a:r>
            <a:endParaRPr lang="en-US" dirty="0"/>
          </a:p>
        </p:txBody>
      </p:sp>
      <p:grpSp>
        <p:nvGrpSpPr>
          <p:cNvPr id="4" name="Group 3"/>
          <p:cNvGrpSpPr/>
          <p:nvPr/>
        </p:nvGrpSpPr>
        <p:grpSpPr>
          <a:xfrm rot="20776475">
            <a:off x="4130001" y="3771273"/>
            <a:ext cx="4707118" cy="1837704"/>
            <a:chOff x="4729242" y="2902931"/>
            <a:chExt cx="3757674" cy="1138603"/>
          </a:xfrm>
          <a:solidFill>
            <a:schemeClr val="tx2">
              <a:lumMod val="20000"/>
              <a:lumOff val="80000"/>
            </a:schemeClr>
          </a:solidFill>
        </p:grpSpPr>
        <p:sp>
          <p:nvSpPr>
            <p:cNvPr id="5" name="Rounded Rectangular Callout 5"/>
            <p:cNvSpPr/>
            <p:nvPr/>
          </p:nvSpPr>
          <p:spPr>
            <a:xfrm>
              <a:off x="4729242" y="2902931"/>
              <a:ext cx="3757674" cy="1138603"/>
            </a:xfrm>
            <a:prstGeom prst="wedgeRoundRectCallout">
              <a:avLst>
                <a:gd name="adj1" fmla="val -21307"/>
                <a:gd name="adj2" fmla="val 80597"/>
                <a:gd name="adj3" fmla="val 16667"/>
              </a:avLst>
            </a:prstGeom>
            <a:grp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a:solidFill>
                  <a:prstClr val="white"/>
                </a:solidFill>
                <a:latin typeface="+mj-lt"/>
              </a:endParaRPr>
            </a:p>
          </p:txBody>
        </p:sp>
        <p:sp>
          <p:nvSpPr>
            <p:cNvPr id="6" name="TextBox 1"/>
            <p:cNvSpPr txBox="1"/>
            <p:nvPr/>
          </p:nvSpPr>
          <p:spPr>
            <a:xfrm>
              <a:off x="4893610" y="3287363"/>
              <a:ext cx="3411034" cy="334195"/>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grpSp>
      <p:sp>
        <p:nvSpPr>
          <p:cNvPr id="7" name="Rectangle 6">
            <a:extLst>
              <a:ext uri="{FF2B5EF4-FFF2-40B4-BE49-F238E27FC236}">
                <a16:creationId xmlns:a16="http://schemas.microsoft.com/office/drawing/2014/main" id="{F3ECA673-D715-4045-8023-F5A953D39AEB}"/>
              </a:ext>
            </a:extLst>
          </p:cNvPr>
          <p:cNvSpPr/>
          <p:nvPr/>
        </p:nvSpPr>
        <p:spPr>
          <a:xfrm rot="20743302">
            <a:off x="4191596" y="3970971"/>
            <a:ext cx="4619327" cy="1323439"/>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“Voting is one of the main ways we can influence the public policies that address health inequities in our communities.”</a:t>
            </a:r>
          </a:p>
        </p:txBody>
      </p:sp>
      <p:sp>
        <p:nvSpPr>
          <p:cNvPr id="18" name="TextBox 17"/>
          <p:cNvSpPr txBox="1"/>
          <p:nvPr/>
        </p:nvSpPr>
        <p:spPr>
          <a:xfrm>
            <a:off x="0" y="5870302"/>
            <a:ext cx="5942012" cy="123110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Tamar Magarik Haro</a:t>
            </a:r>
          </a:p>
          <a:p>
            <a:r>
              <a:rPr lang="en-US" sz="1400" dirty="0">
                <a:latin typeface="Arial" panose="020B0604020202020204" pitchFamily="34" charset="0"/>
                <a:cs typeface="Arial" panose="020B0604020202020204" pitchFamily="34" charset="0"/>
              </a:rPr>
              <a:t>Senior Director, Federal &amp; State Advocacy</a:t>
            </a:r>
          </a:p>
          <a:p>
            <a:r>
              <a:rPr lang="en-US" sz="1400" dirty="0">
                <a:latin typeface="Arial" panose="020B0604020202020204" pitchFamily="34" charset="0"/>
                <a:cs typeface="Arial" panose="020B0604020202020204" pitchFamily="34" charset="0"/>
              </a:rPr>
              <a:t>Jamie Poslosky</a:t>
            </a:r>
          </a:p>
          <a:p>
            <a:r>
              <a:rPr lang="en-US" sz="1400" dirty="0">
                <a:latin typeface="Arial" panose="020B0604020202020204" pitchFamily="34" charset="0"/>
                <a:cs typeface="Arial" panose="020B0604020202020204" pitchFamily="34" charset="0"/>
              </a:rPr>
              <a:t>Senior Director, Advocacy Communications</a:t>
            </a:r>
          </a:p>
          <a:p>
            <a:endParaRPr lang="en-US" dirty="0"/>
          </a:p>
        </p:txBody>
      </p:sp>
      <p:pic>
        <p:nvPicPr>
          <p:cNvPr id="8" name="Picture 7">
            <a:extLst>
              <a:ext uri="{FF2B5EF4-FFF2-40B4-BE49-F238E27FC236}">
                <a16:creationId xmlns:a16="http://schemas.microsoft.com/office/drawing/2014/main" id="{FB6D42BE-1028-48AA-AFE5-F308235AFA1D}"/>
              </a:ext>
            </a:extLst>
          </p:cNvPr>
          <p:cNvPicPr>
            <a:picLocks noChangeAspect="1"/>
          </p:cNvPicPr>
          <p:nvPr/>
        </p:nvPicPr>
        <p:blipFill rotWithShape="1">
          <a:blip r:embed="rId4"/>
          <a:srcRect r="1476"/>
          <a:stretch/>
        </p:blipFill>
        <p:spPr>
          <a:xfrm>
            <a:off x="4950672" y="216745"/>
            <a:ext cx="4193328" cy="2784341"/>
          </a:xfrm>
          <a:prstGeom prst="rect">
            <a:avLst/>
          </a:prstGeom>
        </p:spPr>
      </p:pic>
    </p:spTree>
    <p:extLst>
      <p:ext uri="{BB962C8B-B14F-4D97-AF65-F5344CB8AC3E}">
        <p14:creationId xmlns:p14="http://schemas.microsoft.com/office/powerpoint/2010/main" val="90201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9E47-DA41-412D-A7DC-213D98E59D38}"/>
              </a:ext>
            </a:extLst>
          </p:cNvPr>
          <p:cNvSpPr>
            <a:spLocks noGrp="1"/>
          </p:cNvSpPr>
          <p:nvPr>
            <p:ph type="title"/>
          </p:nvPr>
        </p:nvSpPr>
        <p:spPr/>
        <p:txBody>
          <a:bodyPr/>
          <a:lstStyle/>
          <a:p>
            <a:r>
              <a:rPr lang="en-US" dirty="0"/>
              <a:t>Media - Sound Bites</a:t>
            </a:r>
          </a:p>
        </p:txBody>
      </p:sp>
      <p:sp>
        <p:nvSpPr>
          <p:cNvPr id="3" name="Text Placeholder 2">
            <a:extLst>
              <a:ext uri="{FF2B5EF4-FFF2-40B4-BE49-F238E27FC236}">
                <a16:creationId xmlns:a16="http://schemas.microsoft.com/office/drawing/2014/main" id="{A1145650-24BD-4CE4-BD99-08D7F08F6466}"/>
              </a:ext>
            </a:extLst>
          </p:cNvPr>
          <p:cNvSpPr>
            <a:spLocks noGrp="1"/>
          </p:cNvSpPr>
          <p:nvPr>
            <p:ph type="body" sz="quarter" idx="13"/>
          </p:nvPr>
        </p:nvSpPr>
        <p:spPr/>
        <p:txBody>
          <a:bodyPr>
            <a:normAutofit/>
          </a:bodyPr>
          <a:lstStyle/>
          <a:p>
            <a:r>
              <a:rPr lang="en-US" sz="2400" dirty="0"/>
              <a:t>Election Day 2020 is Tuesday, November 3. </a:t>
            </a:r>
          </a:p>
          <a:p>
            <a:endParaRPr lang="en-US" sz="2400" dirty="0"/>
          </a:p>
          <a:p>
            <a:r>
              <a:rPr lang="en-US" sz="2400" dirty="0"/>
              <a:t>Everyone deserves the opportunity to live to their full health potential. </a:t>
            </a:r>
          </a:p>
          <a:p>
            <a:endParaRPr lang="en-US" sz="2400" dirty="0"/>
          </a:p>
          <a:p>
            <a:r>
              <a:rPr lang="en-US" sz="2400" dirty="0"/>
              <a:t>Voting is one of the main ways we can influence the public policies that address health inequities in our communities. </a:t>
            </a:r>
            <a:br>
              <a:rPr lang="en-US" sz="2400" dirty="0"/>
            </a:br>
            <a:br>
              <a:rPr lang="en-US" sz="2400" dirty="0"/>
            </a:br>
            <a:r>
              <a:rPr lang="en-US" sz="2400" dirty="0"/>
              <a:t>This election, we encourage pediatricians and those who care about children to vote like children's futures depend on it.</a:t>
            </a:r>
          </a:p>
        </p:txBody>
      </p:sp>
      <p:pic>
        <p:nvPicPr>
          <p:cNvPr id="4" name="Picture 4" descr="Election 2020: Vote Kids">
            <a:extLst>
              <a:ext uri="{FF2B5EF4-FFF2-40B4-BE49-F238E27FC236}">
                <a16:creationId xmlns:a16="http://schemas.microsoft.com/office/drawing/2014/main" id="{227A2B3B-03FC-4299-AE5E-B6155F2F4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636" y="4040332"/>
            <a:ext cx="6250712" cy="42550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C2E30E-8792-493D-B77E-F861A2D618FB}"/>
              </a:ext>
            </a:extLst>
          </p:cNvPr>
          <p:cNvSpPr txBox="1"/>
          <p:nvPr/>
        </p:nvSpPr>
        <p:spPr>
          <a:xfrm>
            <a:off x="0" y="6488668"/>
            <a:ext cx="388843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AAP.org/</a:t>
            </a:r>
            <a:r>
              <a:rPr lang="en-US" dirty="0" err="1">
                <a:latin typeface="Arial" panose="020B0604020202020204" pitchFamily="34" charset="0"/>
                <a:cs typeface="Arial" panose="020B0604020202020204" pitchFamily="34" charset="0"/>
              </a:rPr>
              <a:t>VoteKids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80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1322-81AB-4C93-80AD-C5E93E19CE8A}"/>
              </a:ext>
            </a:extLst>
          </p:cNvPr>
          <p:cNvSpPr>
            <a:spLocks noGrp="1"/>
          </p:cNvSpPr>
          <p:nvPr>
            <p:ph type="title"/>
          </p:nvPr>
        </p:nvSpPr>
        <p:spPr>
          <a:xfrm>
            <a:off x="498021" y="361908"/>
            <a:ext cx="2885848" cy="669925"/>
          </a:xfrm>
        </p:spPr>
        <p:txBody>
          <a:bodyPr>
            <a:noAutofit/>
          </a:bodyPr>
          <a:lstStyle/>
          <a:p>
            <a:r>
              <a:rPr lang="en-US" dirty="0"/>
              <a:t>Lobbying - One-Pager</a:t>
            </a:r>
          </a:p>
        </p:txBody>
      </p:sp>
      <p:pic>
        <p:nvPicPr>
          <p:cNvPr id="4" name="Picture 3">
            <a:extLst>
              <a:ext uri="{FF2B5EF4-FFF2-40B4-BE49-F238E27FC236}">
                <a16:creationId xmlns:a16="http://schemas.microsoft.com/office/drawing/2014/main" id="{23B5213F-E0A0-4628-8341-8BA37CEBFE23}"/>
              </a:ext>
            </a:extLst>
          </p:cNvPr>
          <p:cNvPicPr>
            <a:picLocks noChangeAspect="1"/>
          </p:cNvPicPr>
          <p:nvPr/>
        </p:nvPicPr>
        <p:blipFill>
          <a:blip r:embed="rId3"/>
          <a:stretch>
            <a:fillRect/>
          </a:stretch>
        </p:blipFill>
        <p:spPr>
          <a:xfrm>
            <a:off x="3707904" y="61573"/>
            <a:ext cx="5253186" cy="6734854"/>
          </a:xfrm>
          <a:prstGeom prst="rect">
            <a:avLst/>
          </a:prstGeom>
        </p:spPr>
      </p:pic>
      <p:sp>
        <p:nvSpPr>
          <p:cNvPr id="5" name="Text Placeholder 2">
            <a:extLst>
              <a:ext uri="{FF2B5EF4-FFF2-40B4-BE49-F238E27FC236}">
                <a16:creationId xmlns:a16="http://schemas.microsoft.com/office/drawing/2014/main" id="{C5325364-1036-48A6-8600-8151048273A2}"/>
              </a:ext>
            </a:extLst>
          </p:cNvPr>
          <p:cNvSpPr>
            <a:spLocks noGrp="1"/>
          </p:cNvSpPr>
          <p:nvPr>
            <p:ph type="body" sz="quarter" idx="13"/>
          </p:nvPr>
        </p:nvSpPr>
        <p:spPr>
          <a:xfrm>
            <a:off x="395536" y="1638771"/>
            <a:ext cx="3196729" cy="4454525"/>
          </a:xfrm>
        </p:spPr>
        <p:txBody>
          <a:bodyPr>
            <a:normAutofit fontScale="92500" lnSpcReduction="10000"/>
          </a:bodyPr>
          <a:lstStyle/>
          <a:p>
            <a:r>
              <a:rPr lang="en-US" sz="3200" dirty="0"/>
              <a:t>Your message should be:</a:t>
            </a:r>
          </a:p>
          <a:p>
            <a:pPr marL="457200" indent="-457200">
              <a:buFont typeface="Arial" panose="020B0604020202020204" pitchFamily="34" charset="0"/>
              <a:buChar char="•"/>
            </a:pPr>
            <a:r>
              <a:rPr lang="en-US" sz="3200" dirty="0"/>
              <a:t>Clear</a:t>
            </a:r>
          </a:p>
          <a:p>
            <a:pPr marL="457200" indent="-457200">
              <a:buFont typeface="Arial" panose="020B0604020202020204" pitchFamily="34" charset="0"/>
              <a:buChar char="•"/>
            </a:pPr>
            <a:r>
              <a:rPr lang="en-US" sz="3200" dirty="0"/>
              <a:t>Concise</a:t>
            </a:r>
          </a:p>
          <a:p>
            <a:pPr marL="457200" indent="-457200">
              <a:buFont typeface="Arial" panose="020B0604020202020204" pitchFamily="34" charset="0"/>
              <a:buChar char="•"/>
            </a:pPr>
            <a:r>
              <a:rPr lang="en-US" sz="3200" dirty="0"/>
              <a:t>Memorable &amp; relatable </a:t>
            </a:r>
          </a:p>
          <a:p>
            <a:pPr marL="457200" indent="-457200">
              <a:buFont typeface="Arial" panose="020B0604020202020204" pitchFamily="34" charset="0"/>
              <a:buChar char="•"/>
            </a:pPr>
            <a:r>
              <a:rPr lang="en-US" sz="3200" dirty="0"/>
              <a:t>Persuasive</a:t>
            </a:r>
          </a:p>
          <a:p>
            <a:pPr marL="457200" indent="-457200">
              <a:buFont typeface="Arial" panose="020B0604020202020204" pitchFamily="34" charset="0"/>
              <a:buChar char="•"/>
            </a:pPr>
            <a:r>
              <a:rPr lang="en-US" sz="3200" dirty="0"/>
              <a:t>Include ask</a:t>
            </a:r>
          </a:p>
          <a:p>
            <a:pPr marL="457200" indent="-457200">
              <a:buFont typeface="Arial" panose="020B0604020202020204" pitchFamily="34" charset="0"/>
              <a:buChar char="•"/>
            </a:pPr>
            <a:r>
              <a:rPr lang="en-US" sz="3200" dirty="0"/>
              <a:t>Repeated</a:t>
            </a:r>
            <a:endParaRPr lang="en-US" dirty="0"/>
          </a:p>
        </p:txBody>
      </p:sp>
    </p:spTree>
    <p:extLst>
      <p:ext uri="{BB962C8B-B14F-4D97-AF65-F5344CB8AC3E}">
        <p14:creationId xmlns:p14="http://schemas.microsoft.com/office/powerpoint/2010/main" val="123892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BE79-E41E-455D-9E08-9393DBAD60FD}"/>
              </a:ext>
            </a:extLst>
          </p:cNvPr>
          <p:cNvSpPr>
            <a:spLocks noGrp="1"/>
          </p:cNvSpPr>
          <p:nvPr>
            <p:ph type="title"/>
          </p:nvPr>
        </p:nvSpPr>
        <p:spPr/>
        <p:txBody>
          <a:bodyPr/>
          <a:lstStyle/>
          <a:p>
            <a:r>
              <a:rPr lang="en-US" dirty="0"/>
              <a:t>Elected Leaders Asks – COVID-19</a:t>
            </a:r>
          </a:p>
        </p:txBody>
      </p:sp>
      <p:sp>
        <p:nvSpPr>
          <p:cNvPr id="3" name="Text Placeholder 2">
            <a:extLst>
              <a:ext uri="{FF2B5EF4-FFF2-40B4-BE49-F238E27FC236}">
                <a16:creationId xmlns:a16="http://schemas.microsoft.com/office/drawing/2014/main" id="{3EFC4BED-7419-4DD7-A3EA-3F994026983E}"/>
              </a:ext>
            </a:extLst>
          </p:cNvPr>
          <p:cNvSpPr>
            <a:spLocks noGrp="1"/>
          </p:cNvSpPr>
          <p:nvPr>
            <p:ph type="body" sz="quarter" idx="13"/>
          </p:nvPr>
        </p:nvSpPr>
        <p:spPr>
          <a:xfrm>
            <a:off x="511174" y="1311275"/>
            <a:ext cx="8223307" cy="5546725"/>
          </a:xfrm>
        </p:spPr>
        <p:txBody>
          <a:bodyPr>
            <a:normAutofit fontScale="92500"/>
          </a:bodyPr>
          <a:lstStyle/>
          <a:p>
            <a:pPr fontAlgn="base"/>
            <a:r>
              <a:rPr lang="en-US" sz="2200" b="1" dirty="0"/>
              <a:t>All elected leaders must advance policies that prioritize the health of children and families as our country continues to face this global health pandemic. </a:t>
            </a:r>
            <a:r>
              <a:rPr lang="en-US" sz="2200" dirty="0"/>
              <a:t>It is essential that pediatricians have access to immediate financial relief that enables them to continue providing care to children. The AAP is calling for stronger federal leadership and enhanced financial support in Medicaid, resources for schools, telehealth, vaccines, testing, and other core components of pediatric care.</a:t>
            </a:r>
          </a:p>
          <a:p>
            <a:pPr fontAlgn="base"/>
            <a:endParaRPr lang="en-US" sz="2200" dirty="0"/>
          </a:p>
          <a:p>
            <a:pPr fontAlgn="base"/>
            <a:r>
              <a:rPr lang="en-US" sz="2200" dirty="0"/>
              <a:t>Additional resources and action are needed to address skyrocketing rates of food insecurity in households with children. More must be done at all levels of government to ensure the COVID-19 response accounts for children's special needs, including justice-involved youth, children from low-income families, children in the child welfare system, and children in immigrant families.</a:t>
            </a:r>
          </a:p>
          <a:p>
            <a:pPr fontAlgn="base"/>
            <a:endParaRPr lang="en-US" dirty="0"/>
          </a:p>
          <a:p>
            <a:pPr fontAlgn="base"/>
            <a:r>
              <a:rPr lang="en-US" dirty="0"/>
              <a:t>https://services.aap.org/en/advocacy/election-vote-kids/key-child-health-issues/</a:t>
            </a:r>
          </a:p>
          <a:p>
            <a:endParaRPr lang="en-US" dirty="0"/>
          </a:p>
        </p:txBody>
      </p:sp>
    </p:spTree>
    <p:extLst>
      <p:ext uri="{BB962C8B-B14F-4D97-AF65-F5344CB8AC3E}">
        <p14:creationId xmlns:p14="http://schemas.microsoft.com/office/powerpoint/2010/main" val="211661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5C24-8858-492B-9ADF-5042178EAC94}"/>
              </a:ext>
            </a:extLst>
          </p:cNvPr>
          <p:cNvSpPr>
            <a:spLocks noGrp="1"/>
          </p:cNvSpPr>
          <p:nvPr>
            <p:ph type="title"/>
          </p:nvPr>
        </p:nvSpPr>
        <p:spPr/>
        <p:txBody>
          <a:bodyPr/>
          <a:lstStyle/>
          <a:p>
            <a:r>
              <a:rPr lang="en-US" dirty="0"/>
              <a:t>Elected Leaders Asks - Racism</a:t>
            </a:r>
          </a:p>
        </p:txBody>
      </p:sp>
      <p:sp>
        <p:nvSpPr>
          <p:cNvPr id="3" name="Text Placeholder 2">
            <a:extLst>
              <a:ext uri="{FF2B5EF4-FFF2-40B4-BE49-F238E27FC236}">
                <a16:creationId xmlns:a16="http://schemas.microsoft.com/office/drawing/2014/main" id="{4F099834-9D4E-46BC-A4B4-49CD8ED19543}"/>
              </a:ext>
            </a:extLst>
          </p:cNvPr>
          <p:cNvSpPr>
            <a:spLocks noGrp="1"/>
          </p:cNvSpPr>
          <p:nvPr>
            <p:ph type="body" sz="quarter" idx="13"/>
          </p:nvPr>
        </p:nvSpPr>
        <p:spPr>
          <a:xfrm>
            <a:off x="287524" y="1031833"/>
            <a:ext cx="8604956" cy="6249595"/>
          </a:xfrm>
        </p:spPr>
        <p:txBody>
          <a:bodyPr>
            <a:normAutofit fontScale="92500" lnSpcReduction="10000"/>
          </a:bodyPr>
          <a:lstStyle/>
          <a:p>
            <a:pPr fontAlgn="base"/>
            <a:r>
              <a:rPr lang="en-US" sz="1900" dirty="0"/>
              <a:t>We must dismantle racism at every level, from individual to institutional to systemic. Elected leaders at all levels of government must advance policies that reduce disparities and advance social justice. Policymakers need to evaluate current policies through a racial equity lens, eliminate racist policies and create anti-racist policies.</a:t>
            </a:r>
          </a:p>
          <a:p>
            <a:pPr fontAlgn="base"/>
            <a:endParaRPr lang="en-US" sz="1900" dirty="0"/>
          </a:p>
          <a:p>
            <a:pPr fontAlgn="base"/>
            <a:r>
              <a:rPr lang="en-US" sz="1900" dirty="0"/>
              <a:t>This includes advocacy for improvements in the quality of education in racially segregated urban, suburban, and rural communities, policies that support implicit-bias training in schools and robust training of educators in culturally competent classroom management. It also involves advocacy for alternative strategies to incarceration. Policymakers must develop alternatives for the management of nonviolent youth behavior. In order to impact children of color, this approach cannot be limited to nonviolent youth; mass incarceration impacts families and communities where kids live, learn and play. It must also include advocacy for fair housing practices, including access to housing loans and rentals that prohibit the persistence of historic “redlining”, as well as addressing environmental inequities.</a:t>
            </a:r>
          </a:p>
          <a:p>
            <a:pPr fontAlgn="base"/>
            <a:endParaRPr lang="en-US" sz="1900" dirty="0"/>
          </a:p>
          <a:p>
            <a:pPr fontAlgn="base"/>
            <a:r>
              <a:rPr lang="en-US" sz="1900" b="1" dirty="0"/>
              <a:t>Racism is a public health crisis and our elected leaders must stand ready to recognize it as such and advance policies that address racism through a public health lens.</a:t>
            </a:r>
          </a:p>
          <a:p>
            <a:pPr fontAlgn="base"/>
            <a:endParaRPr lang="en-US" dirty="0"/>
          </a:p>
          <a:p>
            <a:pPr fontAlgn="base"/>
            <a:r>
              <a:rPr lang="en-US" dirty="0"/>
              <a:t>https://services.aap.org/en/advocacy/election-vote-kids/key-child-health-issues/</a:t>
            </a:r>
          </a:p>
          <a:p>
            <a:endParaRPr lang="en-US" dirty="0"/>
          </a:p>
        </p:txBody>
      </p:sp>
    </p:spTree>
    <p:extLst>
      <p:ext uri="{BB962C8B-B14F-4D97-AF65-F5344CB8AC3E}">
        <p14:creationId xmlns:p14="http://schemas.microsoft.com/office/powerpoint/2010/main" val="410438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4" name="Text Placeholder 3"/>
          <p:cNvSpPr txBox="1">
            <a:spLocks noGrp="1"/>
          </p:cNvSpPr>
          <p:nvPr>
            <p:ph type="body" sz="quarter" idx="13"/>
          </p:nvPr>
        </p:nvSpPr>
        <p:spPr>
          <a:xfrm>
            <a:off x="511175" y="1311275"/>
            <a:ext cx="4600885" cy="4130361"/>
          </a:xfrm>
          <a:prstGeom prst="rect">
            <a:avLst/>
          </a:prstGeom>
          <a:noFill/>
        </p:spPr>
        <p:txBody>
          <a:bodyPr wrap="square" rtlCol="0">
            <a:spAutoFit/>
          </a:bodyPr>
          <a:lstStyle/>
          <a:p>
            <a:pPr marL="285750" indent="-285750">
              <a:buFont typeface="Arial" panose="020B0604020202020204" pitchFamily="34" charset="0"/>
              <a:buChar char="•"/>
            </a:pPr>
            <a:r>
              <a:rPr lang="en-US" sz="3200" dirty="0"/>
              <a:t>You are the child health expert</a:t>
            </a:r>
          </a:p>
          <a:p>
            <a:pPr marL="285750" indent="-285750">
              <a:buFont typeface="Arial" panose="020B0604020202020204" pitchFamily="34" charset="0"/>
              <a:buChar char="•"/>
            </a:pPr>
            <a:r>
              <a:rPr lang="en-US" sz="3200" dirty="0"/>
              <a:t>Use opportunities to educate </a:t>
            </a:r>
          </a:p>
          <a:p>
            <a:pPr marL="285750" indent="-285750">
              <a:buFont typeface="Arial" panose="020B0604020202020204" pitchFamily="34" charset="0"/>
              <a:buChar char="•"/>
            </a:pPr>
            <a:r>
              <a:rPr lang="en-US" sz="3200" dirty="0"/>
              <a:t>Offer yourself as a resource</a:t>
            </a:r>
          </a:p>
          <a:p>
            <a:pPr marL="285750" indent="-285750">
              <a:buFont typeface="Arial" panose="020B0604020202020204" pitchFamily="34" charset="0"/>
              <a:buChar char="•"/>
            </a:pPr>
            <a:r>
              <a:rPr lang="en-US" sz="3200" dirty="0"/>
              <a:t>Follow-up, follow-up! </a:t>
            </a:r>
          </a:p>
          <a:p>
            <a:endParaRPr lang="en-US" dirty="0"/>
          </a:p>
        </p:txBody>
      </p:sp>
      <p:pic>
        <p:nvPicPr>
          <p:cNvPr id="6" name="Picture 2" descr="https://www.catholicnewsagency.com/images/size340/American_Academy_of_Pediatrics_logo_CNA_US_Catholic_News_3_22_13.jpg"/>
          <p:cNvPicPr>
            <a:picLocks noChangeAspect="1" noChangeArrowheads="1"/>
          </p:cNvPicPr>
          <p:nvPr/>
        </p:nvPicPr>
        <p:blipFill rotWithShape="1">
          <a:blip r:embed="rId3">
            <a:extLst>
              <a:ext uri="{28A0092B-C50C-407E-A947-70E740481C1C}">
                <a14:useLocalDpi xmlns:a14="http://schemas.microsoft.com/office/drawing/2010/main" val="0"/>
              </a:ext>
            </a:extLst>
          </a:blip>
          <a:srcRect t="27157" b="27767"/>
          <a:stretch/>
        </p:blipFill>
        <p:spPr bwMode="auto">
          <a:xfrm>
            <a:off x="5904148" y="5703060"/>
            <a:ext cx="3238500" cy="11549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798294"/>
            <a:ext cx="5942012" cy="123110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Tamar Magarik Haro</a:t>
            </a:r>
          </a:p>
          <a:p>
            <a:r>
              <a:rPr lang="en-US" sz="1400" dirty="0">
                <a:latin typeface="Arial" panose="020B0604020202020204" pitchFamily="34" charset="0"/>
                <a:cs typeface="Arial" panose="020B0604020202020204" pitchFamily="34" charset="0"/>
              </a:rPr>
              <a:t>Senior Director, Federal &amp; State Advocacy</a:t>
            </a:r>
          </a:p>
          <a:p>
            <a:r>
              <a:rPr lang="en-US" sz="1400" dirty="0">
                <a:latin typeface="Arial" panose="020B0604020202020204" pitchFamily="34" charset="0"/>
                <a:cs typeface="Arial" panose="020B0604020202020204" pitchFamily="34" charset="0"/>
              </a:rPr>
              <a:t>Jamie Poslosky</a:t>
            </a:r>
          </a:p>
          <a:p>
            <a:r>
              <a:rPr lang="en-US" sz="1400" dirty="0">
                <a:latin typeface="Arial" panose="020B0604020202020204" pitchFamily="34" charset="0"/>
                <a:cs typeface="Arial" panose="020B0604020202020204" pitchFamily="34" charset="0"/>
              </a:rPr>
              <a:t>Senior Director, Advocacy Communications</a:t>
            </a:r>
          </a:p>
          <a:p>
            <a:endParaRPr lang="en-US" dirty="0"/>
          </a:p>
        </p:txBody>
      </p:sp>
      <p:pic>
        <p:nvPicPr>
          <p:cNvPr id="1026" name="Picture 2" descr="Doctors and medical students across the US push to register patients to vote  | Boston | The Guardian">
            <a:extLst>
              <a:ext uri="{FF2B5EF4-FFF2-40B4-BE49-F238E27FC236}">
                <a16:creationId xmlns:a16="http://schemas.microsoft.com/office/drawing/2014/main" id="{D384EA35-4180-4017-972F-32B1CE36D2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052" y="1558943"/>
            <a:ext cx="4030588" cy="30229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711CA0-F60D-4B60-AD05-D73FEAD4A829}"/>
              </a:ext>
            </a:extLst>
          </p:cNvPr>
          <p:cNvSpPr txBox="1"/>
          <p:nvPr/>
        </p:nvSpPr>
        <p:spPr>
          <a:xfrm>
            <a:off x="5112060" y="4545124"/>
            <a:ext cx="2592288" cy="677108"/>
          </a:xfrm>
          <a:prstGeom prst="rect">
            <a:avLst/>
          </a:prstGeom>
          <a:noFill/>
        </p:spPr>
        <p:txBody>
          <a:bodyPr wrap="square" rtlCol="0">
            <a:spAutoFit/>
          </a:bodyPr>
          <a:lstStyle/>
          <a:p>
            <a:r>
              <a:rPr lang="en-US" sz="2000" dirty="0"/>
              <a:t>Vot-ER.org/</a:t>
            </a:r>
            <a:endParaRPr lang="en-US" sz="2000" dirty="0">
              <a:hlinkClick r:id="rId5"/>
            </a:endParaRPr>
          </a:p>
          <a:p>
            <a:endParaRPr lang="en-US" dirty="0"/>
          </a:p>
        </p:txBody>
      </p:sp>
    </p:spTree>
    <p:extLst>
      <p:ext uri="{BB962C8B-B14F-4D97-AF65-F5344CB8AC3E}">
        <p14:creationId xmlns:p14="http://schemas.microsoft.com/office/powerpoint/2010/main" val="2301032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15678</TotalTime>
  <Words>1239</Words>
  <Application>Microsoft Office PowerPoint</Application>
  <PresentationFormat>On-screen Show (4:3)</PresentationFormat>
  <Paragraphs>180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Office Theme</vt:lpstr>
      <vt:lpstr>Communicating to Legislators and the Media</vt:lpstr>
      <vt:lpstr>Objectives</vt:lpstr>
      <vt:lpstr>PowerPoint Presentation</vt:lpstr>
      <vt:lpstr>Quick Storytelling Tips</vt:lpstr>
      <vt:lpstr>Media - Sound Bites</vt:lpstr>
      <vt:lpstr>Lobbying - One-Pager</vt:lpstr>
      <vt:lpstr>Elected Leaders Asks – COVID-19</vt:lpstr>
      <vt:lpstr>Elected Leaders Asks - Racism</vt:lpstr>
      <vt:lpstr>Remember</vt:lpstr>
      <vt:lpstr>Networking Myths</vt:lpstr>
      <vt:lpstr>Reframing Networking: Beyond the Business Card</vt:lpstr>
      <vt:lpstr>Networking: Elevator Pitch</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Garvin</dc:creator>
  <cp:lastModifiedBy>Jarvis, Lenore</cp:lastModifiedBy>
  <cp:revision>416</cp:revision>
  <cp:lastPrinted>2018-02-23T21:06:03Z</cp:lastPrinted>
  <dcterms:created xsi:type="dcterms:W3CDTF">2013-09-09T17:55:02Z</dcterms:created>
  <dcterms:modified xsi:type="dcterms:W3CDTF">2020-10-29T19:26:36Z</dcterms:modified>
</cp:coreProperties>
</file>