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1" r:id="rId5"/>
    <p:sldMasterId id="2147483671" r:id="rId6"/>
    <p:sldMasterId id="2147483681" r:id="rId7"/>
    <p:sldMasterId id="2147483690" r:id="rId8"/>
    <p:sldMasterId id="2147483698" r:id="rId9"/>
  </p:sldMasterIdLst>
  <p:notesMasterIdLst>
    <p:notesMasterId r:id="rId29"/>
  </p:notesMasterIdLst>
  <p:sldIdLst>
    <p:sldId id="316" r:id="rId10"/>
    <p:sldId id="317" r:id="rId11"/>
    <p:sldId id="324" r:id="rId12"/>
    <p:sldId id="259" r:id="rId13"/>
    <p:sldId id="260" r:id="rId14"/>
    <p:sldId id="266" r:id="rId15"/>
    <p:sldId id="302" r:id="rId16"/>
    <p:sldId id="323" r:id="rId17"/>
    <p:sldId id="277" r:id="rId18"/>
    <p:sldId id="269" r:id="rId19"/>
    <p:sldId id="270" r:id="rId20"/>
    <p:sldId id="272" r:id="rId21"/>
    <p:sldId id="275" r:id="rId22"/>
    <p:sldId id="276" r:id="rId23"/>
    <p:sldId id="281" r:id="rId24"/>
    <p:sldId id="273" r:id="rId25"/>
    <p:sldId id="284" r:id="rId26"/>
    <p:sldId id="283" r:id="rId27"/>
    <p:sldId id="290" r:id="rId28"/>
  </p:sldIdLst>
  <p:sldSz cx="12188825" cy="6858000"/>
  <p:notesSz cx="6858000" cy="9144000"/>
  <p:embeddedFontLst>
    <p:embeddedFont>
      <p:font typeface="Alegreya Sans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Georgia" panose="02040502050405020303" pitchFamily="18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11406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311" algn="l" defTabSz="11406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0623" algn="l" defTabSz="11406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0934" algn="l" defTabSz="11406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1245" algn="l" defTabSz="11406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1556" algn="l" defTabSz="11406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1868" algn="l" defTabSz="11406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2179" algn="l" defTabSz="11406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2490" algn="l" defTabSz="11406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ers, Le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8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10.fntdata"/><Relationship Id="rId21" Type="http://schemas.openxmlformats.org/officeDocument/2006/relationships/slide" Target="slides/slide12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3T12:39:17.875" idx="1">
    <p:pos x="6723" y="4582"/>
    <p:text>Can you play with this table:-)!  THank you!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090F-5616-4F80-92CE-65817E89D314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1F69A-A1DF-414A-A44C-04B01E712D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062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0311" algn="l" defTabSz="114062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0623" algn="l" defTabSz="114062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0934" algn="l" defTabSz="114062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1245" algn="l" defTabSz="114062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51556" algn="l" defTabSz="114062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1868" algn="l" defTabSz="114062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2179" algn="l" defTabSz="114062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62490" algn="l" defTabSz="114062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2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D2F75-69C2-474C-9079-0908C68E69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72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9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EDC9-269A-4845-AC9F-8146112D32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4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DEDC9-269A-4845-AC9F-8146112D32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5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78423-093F-4227-B4A4-EE787756F9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57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1F69A-A1DF-414A-A44C-04B01E712D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1F69A-A1DF-414A-A44C-04B01E712D7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4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of manuscript with</a:t>
            </a:r>
            <a:r>
              <a:rPr lang="en-US" baseline="0" dirty="0"/>
              <a:t> Gail</a:t>
            </a:r>
          </a:p>
          <a:p>
            <a:r>
              <a:rPr lang="en-US" baseline="0" dirty="0"/>
              <a:t>Family Partnership article type in Pediatrics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1F69A-A1DF-414A-A44C-04B01E712D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2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9ECB-EEE7-7C44-9AF4-43FC7CAB08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3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5" y="2130429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1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2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9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5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3271" y="5838858"/>
            <a:ext cx="2725557" cy="874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856" y="361911"/>
            <a:ext cx="10969943" cy="66992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DA29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0"/>
            <a:ext cx="12188825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1391" y="1311275"/>
            <a:ext cx="10961554" cy="4454557"/>
          </a:xfrm>
        </p:spPr>
        <p:txBody>
          <a:bodyPr/>
          <a:lstStyle>
            <a:lvl1pPr marL="0" indent="0">
              <a:buNone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20505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4" y="1867663"/>
            <a:ext cx="10360501" cy="692497"/>
          </a:xfrm>
        </p:spPr>
        <p:txBody>
          <a:bodyPr lIns="0" tIns="0" rIns="0" bIns="0" anchor="t" anchorCtr="0">
            <a:spAutoFit/>
          </a:bodyPr>
          <a:lstStyle>
            <a:lvl1pPr>
              <a:defRPr sz="4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21" y="5874492"/>
            <a:ext cx="3680617" cy="542101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91"/>
            <a:ext cx="5560895" cy="352031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Picture. To outline a photo, see http://www.gcflearnfree.org/powerpoint2013/17.4</a:t>
            </a:r>
          </a:p>
        </p:txBody>
      </p:sp>
    </p:spTree>
    <p:extLst>
      <p:ext uri="{BB962C8B-B14F-4D97-AF65-F5344CB8AC3E}">
        <p14:creationId xmlns:p14="http://schemas.microsoft.com/office/powerpoint/2010/main" val="3733572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1515451"/>
            <a:ext cx="10969943" cy="507831"/>
          </a:xfrm>
        </p:spPr>
        <p:txBody>
          <a:bodyPr>
            <a:spAutoFit/>
          </a:bodyPr>
          <a:lstStyle>
            <a:lvl1pPr>
              <a:defRPr sz="2700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3" y="2569470"/>
            <a:ext cx="10969943" cy="3439823"/>
          </a:xfrm>
        </p:spPr>
        <p:txBody>
          <a:bodyPr>
            <a:noAutofit/>
          </a:bodyPr>
          <a:lstStyle>
            <a:lvl1pPr>
              <a:buClr>
                <a:srgbClr val="F5AA2C"/>
              </a:buClr>
              <a:defRPr/>
            </a:lvl1pPr>
            <a:lvl3pPr marL="942975" indent="-257175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200150" indent="-171450">
              <a:buFont typeface="Lucida Grande"/>
              <a:buChar char="~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1378298"/>
            <a:ext cx="10969943" cy="507831"/>
          </a:xfrm>
        </p:spPr>
        <p:txBody>
          <a:bodyPr>
            <a:spAutoFit/>
          </a:bodyPr>
          <a:lstStyle>
            <a:lvl1pPr>
              <a:defRPr sz="2700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94562"/>
            <a:ext cx="5383398" cy="3836011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2100"/>
            </a:lvl1pPr>
            <a:lvl2pPr>
              <a:defRPr sz="1800"/>
            </a:lvl2pPr>
            <a:lvl3pPr marL="857250" indent="-17145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Lucida Grande"/>
              <a:buChar char="▪"/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194562"/>
            <a:ext cx="5383398" cy="3836011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2100"/>
            </a:lvl1pPr>
            <a:lvl2pPr>
              <a:defRPr sz="1800"/>
            </a:lvl2pPr>
            <a:lvl3pPr marL="857250" indent="-17145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9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5" y="2340873"/>
            <a:ext cx="11129288" cy="646331"/>
          </a:xfrm>
        </p:spPr>
        <p:txBody>
          <a:bodyPr anchor="t">
            <a:spAutoFit/>
          </a:bodyPr>
          <a:lstStyle>
            <a:lvl1pPr algn="ctr">
              <a:defRPr lang="en-US" sz="3600" b="1" i="0" dirty="0">
                <a:solidFill>
                  <a:srgbClr val="F5AA2C"/>
                </a:solidFill>
                <a:latin typeface="+mn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91"/>
            <a:ext cx="5560895" cy="352031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Picture. To outline a photo, see http://www.gcflearnfree.org/powerpoint2013/17.4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60" y="5874492"/>
            <a:ext cx="3680617" cy="5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5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685" y="2514603"/>
            <a:ext cx="2888752" cy="230832"/>
          </a:xfrm>
        </p:spPr>
        <p:txBody>
          <a:bodyPr lIns="0" tIns="0" rIns="0" bIns="0" anchor="t" anchorCtr="0">
            <a:spAutoFit/>
          </a:bodyPr>
          <a:lstStyle>
            <a:lvl1pPr algn="l">
              <a:defRPr sz="15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Text here.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0767" y="1371600"/>
            <a:ext cx="3473815" cy="391363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922736" y="1371600"/>
            <a:ext cx="3486004" cy="391363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180767" y="5349246"/>
            <a:ext cx="7215784" cy="161583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050"/>
            </a:lvl1pPr>
            <a:lvl3pPr marL="942975" indent="-257175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200150" indent="-171450">
              <a:buFont typeface="Lucida Grande"/>
              <a:buChar char="~"/>
              <a:defRPr/>
            </a:lvl4pPr>
          </a:lstStyle>
          <a:p>
            <a:pPr lvl="0"/>
            <a:r>
              <a:rPr lang="en-US" dirty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3436521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859" y="594360"/>
            <a:ext cx="11409827" cy="513892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Table or graph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7858" y="5741669"/>
            <a:ext cx="11409827" cy="161583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050"/>
            </a:lvl1pPr>
            <a:lvl3pPr marL="942975" indent="-257175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200150" indent="-171450">
              <a:buFont typeface="Lucida Grande"/>
              <a:buChar char="~"/>
              <a:defRPr/>
            </a:lvl4pPr>
          </a:lstStyle>
          <a:p>
            <a:pPr lvl="0"/>
            <a:r>
              <a:rPr lang="en-US" dirty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159299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4"/>
            <a:ext cx="12188825" cy="598593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28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1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FB55-AF06-4DA7-AA7B-6D08CB3F9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5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835BC-AD30-4373-923C-2779A469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5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66FA2-0125-4C8D-80C6-3F9FFE12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F4695A3-7EC4-420F-BF0F-E5926AB4F564}" type="datetimeFigureOut">
              <a:rPr lang="en-US" sz="1800" smtClean="0">
                <a:solidFill>
                  <a:prstClr val="black"/>
                </a:solidFill>
              </a:rPr>
              <a:pPr defTabSz="914400"/>
              <a:t>10/27/2020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D5010-FC88-4EC8-980F-2DE27717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59C23-40AC-439F-99FD-9FE57C19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FF4D991-75AF-46FF-B4D0-3A0CE4FF8BF3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8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1867663"/>
            <a:ext cx="10360501" cy="692497"/>
          </a:xfrm>
        </p:spPr>
        <p:txBody>
          <a:bodyPr lIns="0" tIns="0" rIns="0" bIns="0" anchor="t" anchorCtr="0">
            <a:spAutoFit/>
          </a:bodyPr>
          <a:lstStyle>
            <a:lvl1pPr>
              <a:defRPr sz="45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21" y="5874488"/>
            <a:ext cx="3680617" cy="542101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89"/>
            <a:ext cx="5560895" cy="352031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Picture. To outline a photo, see http://www.gcflearnfree.org/powerpoint2013/17.4</a:t>
            </a:r>
          </a:p>
        </p:txBody>
      </p:sp>
    </p:spTree>
    <p:extLst>
      <p:ext uri="{BB962C8B-B14F-4D97-AF65-F5344CB8AC3E}">
        <p14:creationId xmlns:p14="http://schemas.microsoft.com/office/powerpoint/2010/main" val="320127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1515451"/>
            <a:ext cx="10969943" cy="507831"/>
          </a:xfrm>
        </p:spPr>
        <p:txBody>
          <a:bodyPr>
            <a:spAutoFit/>
          </a:bodyPr>
          <a:lstStyle>
            <a:lvl1pPr>
              <a:defRPr sz="2700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569469"/>
            <a:ext cx="10969943" cy="3439823"/>
          </a:xfrm>
        </p:spPr>
        <p:txBody>
          <a:bodyPr>
            <a:noAutofit/>
          </a:bodyPr>
          <a:lstStyle>
            <a:lvl1pPr>
              <a:buClr>
                <a:srgbClr val="F5AA2C"/>
              </a:buClr>
              <a:defRPr/>
            </a:lvl1pPr>
            <a:lvl3pPr marL="942975" indent="-257175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200150" indent="-171450">
              <a:buFont typeface="Lucida Grande"/>
              <a:buChar char="~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64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1378294"/>
            <a:ext cx="10969943" cy="507831"/>
          </a:xfrm>
        </p:spPr>
        <p:txBody>
          <a:bodyPr>
            <a:spAutoFit/>
          </a:bodyPr>
          <a:lstStyle>
            <a:lvl1pPr>
              <a:defRPr sz="2700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94562"/>
            <a:ext cx="5383398" cy="3836011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2100"/>
            </a:lvl1pPr>
            <a:lvl2pPr>
              <a:defRPr sz="1800"/>
            </a:lvl2pPr>
            <a:lvl3pPr marL="857250" indent="-171450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Lucida Grande"/>
              <a:buChar char="▪"/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194562"/>
            <a:ext cx="5383398" cy="3836011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2100"/>
            </a:lvl1pPr>
            <a:lvl2pPr>
              <a:defRPr sz="1800"/>
            </a:lvl2pPr>
            <a:lvl3pPr marL="857250" indent="-17145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40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2340869"/>
            <a:ext cx="11129288" cy="646331"/>
          </a:xfrm>
        </p:spPr>
        <p:txBody>
          <a:bodyPr anchor="t">
            <a:spAutoFit/>
          </a:bodyPr>
          <a:lstStyle>
            <a:lvl1pPr algn="ctr">
              <a:defRPr lang="en-US" sz="3600" b="1" i="0" dirty="0">
                <a:solidFill>
                  <a:srgbClr val="F5AA2C"/>
                </a:solidFill>
                <a:latin typeface="+mn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89"/>
            <a:ext cx="5560895" cy="352031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Picture. To outline a photo, see http://www.gcflearnfree.org/powerpoint2013/17.4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58" y="5874488"/>
            <a:ext cx="3680617" cy="5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61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685" y="2514603"/>
            <a:ext cx="2888752" cy="230832"/>
          </a:xfrm>
        </p:spPr>
        <p:txBody>
          <a:bodyPr lIns="0" tIns="0" rIns="0" bIns="0" anchor="t" anchorCtr="0">
            <a:spAutoFit/>
          </a:bodyPr>
          <a:lstStyle>
            <a:lvl1pPr algn="l">
              <a:defRPr sz="15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Text here.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0767" y="1371600"/>
            <a:ext cx="3473815" cy="391363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922736" y="1371600"/>
            <a:ext cx="3486004" cy="391363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180767" y="5349242"/>
            <a:ext cx="7215784" cy="161583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050"/>
            </a:lvl1pPr>
            <a:lvl3pPr marL="942975" indent="-257175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200150" indent="-171450">
              <a:buFont typeface="Lucida Grande"/>
              <a:buChar char="~"/>
              <a:defRPr/>
            </a:lvl4pPr>
          </a:lstStyle>
          <a:p>
            <a:pPr lvl="0"/>
            <a:r>
              <a:rPr lang="en-US" dirty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2674843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857" y="594360"/>
            <a:ext cx="11409827" cy="513892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Table or graph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7856" y="5741665"/>
            <a:ext cx="11409827" cy="161583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050"/>
            </a:lvl1pPr>
            <a:lvl3pPr marL="942975" indent="-257175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200150" indent="-171450">
              <a:buFont typeface="Lucida Grande"/>
              <a:buChar char="~"/>
              <a:defRPr/>
            </a:lvl4pPr>
          </a:lstStyle>
          <a:p>
            <a:pPr lvl="0"/>
            <a:r>
              <a:rPr lang="en-US" dirty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3280496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88825" cy="598593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2889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68154" y="5870448"/>
            <a:ext cx="2900940" cy="201168"/>
          </a:xfrm>
          <a:prstGeom prst="rect">
            <a:avLst/>
          </a:prstGeom>
        </p:spPr>
        <p:txBody>
          <a:bodyPr/>
          <a:lstStyle/>
          <a:p>
            <a:pPr defTabSz="914400"/>
            <a:fld id="{35AC065E-3537-4615-AD77-C4FF7B1E55D6}" type="datetimeFigureOut">
              <a:rPr lang="en-US" sz="1800" smtClean="0">
                <a:solidFill>
                  <a:prstClr val="black"/>
                </a:solidFill>
              </a:rPr>
              <a:pPr defTabSz="914400"/>
              <a:t>10/27/2020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8797" y="6285123"/>
            <a:ext cx="6297560" cy="27432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98467" y="6170823"/>
            <a:ext cx="670385" cy="502920"/>
          </a:xfrm>
          <a:prstGeom prst="ellipse">
            <a:avLst/>
          </a:prstGeom>
        </p:spPr>
        <p:txBody>
          <a:bodyPr/>
          <a:lstStyle/>
          <a:p>
            <a:pPr defTabSz="914400"/>
            <a:fld id="{969ADF1C-E848-44E7-9E25-CCA7C70D8907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6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FB55-AF06-4DA7-AA7B-6D08CB3F9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835BC-AD30-4373-923C-2779A469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66FA2-0125-4C8D-80C6-3F9FFE12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F4695A3-7EC4-420F-BF0F-E5926AB4F564}" type="datetimeFigureOut">
              <a:rPr lang="en-US" sz="1800" smtClean="0">
                <a:solidFill>
                  <a:prstClr val="black"/>
                </a:solidFill>
              </a:rPr>
              <a:pPr defTabSz="914400"/>
              <a:t>10/27/2020</a:t>
            </a:fld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D5010-FC88-4EC8-980F-2DE27717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59C23-40AC-439F-99FD-9FE57C19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FF4D991-75AF-46FF-B4D0-3A0CE4FF8BF3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0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5"/>
            <a:ext cx="10360501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3"/>
            <a:ext cx="10360501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06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09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12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15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18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21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24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71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1867663"/>
            <a:ext cx="10360501" cy="692497"/>
          </a:xfrm>
        </p:spPr>
        <p:txBody>
          <a:bodyPr lIns="0" tIns="0" rIns="0" bIns="0" anchor="t" anchorCtr="0">
            <a:spAutoFit/>
          </a:bodyPr>
          <a:lstStyle>
            <a:lvl1pPr>
              <a:defRPr sz="4499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666" y="5874485"/>
            <a:ext cx="3080065" cy="542020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86"/>
            <a:ext cx="5560895" cy="352031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799" baseline="0">
                <a:solidFill>
                  <a:schemeClr val="bg1"/>
                </a:solidFill>
              </a:defRPr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en-US" dirty="0"/>
              <a:t>Picture. To outline a photo, see http://www.gcflearnfree.org/powerpoint2013/17.4</a:t>
            </a:r>
          </a:p>
        </p:txBody>
      </p:sp>
    </p:spTree>
    <p:extLst>
      <p:ext uri="{BB962C8B-B14F-4D97-AF65-F5344CB8AC3E}">
        <p14:creationId xmlns:p14="http://schemas.microsoft.com/office/powerpoint/2010/main" val="2302662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1515451"/>
            <a:ext cx="10969943" cy="507831"/>
          </a:xfrm>
        </p:spPr>
        <p:txBody>
          <a:bodyPr>
            <a:spAutoFit/>
          </a:bodyPr>
          <a:lstStyle>
            <a:lvl1pPr>
              <a:defRPr sz="2699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569464"/>
            <a:ext cx="10969943" cy="3439822"/>
          </a:xfrm>
        </p:spPr>
        <p:txBody>
          <a:bodyPr>
            <a:noAutofit/>
          </a:bodyPr>
          <a:lstStyle>
            <a:lvl1pPr>
              <a:buClr>
                <a:srgbClr val="F5AA2C"/>
              </a:buClr>
              <a:defRPr/>
            </a:lvl1pPr>
            <a:lvl3pPr marL="942692" indent="-257098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199790" indent="-171399">
              <a:buFont typeface="Lucida Grande"/>
              <a:buChar char="~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365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1378292"/>
            <a:ext cx="10969943" cy="507831"/>
          </a:xfrm>
        </p:spPr>
        <p:txBody>
          <a:bodyPr>
            <a:spAutoFit/>
          </a:bodyPr>
          <a:lstStyle>
            <a:lvl1pPr>
              <a:defRPr sz="2699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94560"/>
            <a:ext cx="5383398" cy="3836010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2099"/>
            </a:lvl1pPr>
            <a:lvl2pPr>
              <a:defRPr sz="1799"/>
            </a:lvl2pPr>
            <a:lvl3pPr marL="856993" indent="-171399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Lucida Grande"/>
              <a:buChar char="▪"/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194560"/>
            <a:ext cx="5383398" cy="3836010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2099"/>
            </a:lvl1pPr>
            <a:lvl2pPr>
              <a:defRPr sz="1799"/>
            </a:lvl2pPr>
            <a:lvl3pPr marL="856993" indent="-171399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9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2340868"/>
            <a:ext cx="11129288" cy="646331"/>
          </a:xfrm>
        </p:spPr>
        <p:txBody>
          <a:bodyPr anchor="t">
            <a:spAutoFit/>
          </a:bodyPr>
          <a:lstStyle>
            <a:lvl1pPr algn="ctr">
              <a:defRPr lang="en-US" sz="3599" b="1" i="0" dirty="0">
                <a:solidFill>
                  <a:srgbClr val="F5AA2C"/>
                </a:solidFill>
                <a:latin typeface="+mn-lt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86"/>
            <a:ext cx="5560895" cy="352031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799" baseline="0">
                <a:solidFill>
                  <a:schemeClr val="bg1"/>
                </a:solidFill>
              </a:defRPr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en-US" dirty="0"/>
              <a:t>Picture. To outline a photo, see http://www.gcflearnfree.org/powerpoint2013/17.4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338" y="5874485"/>
            <a:ext cx="3554393" cy="5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75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685" y="2514602"/>
            <a:ext cx="2888752" cy="230832"/>
          </a:xfrm>
        </p:spPr>
        <p:txBody>
          <a:bodyPr lIns="0" tIns="0" rIns="0" bIns="0" anchor="t" anchorCtr="0">
            <a:spAutoFit/>
          </a:bodyPr>
          <a:lstStyle>
            <a:lvl1pPr algn="l">
              <a:defRPr sz="15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Text here.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0767" y="1371600"/>
            <a:ext cx="3473815" cy="3913632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922736" y="1371600"/>
            <a:ext cx="3486004" cy="3913632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180767" y="5349242"/>
            <a:ext cx="7215784" cy="161583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050"/>
            </a:lvl1pPr>
            <a:lvl3pPr marL="942692" indent="-257098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199790" indent="-171399">
              <a:buFont typeface="Lucida Grande"/>
              <a:buChar char="~"/>
              <a:defRPr/>
            </a:lvl4pPr>
          </a:lstStyle>
          <a:p>
            <a:pPr lvl="0"/>
            <a:r>
              <a:rPr lang="en-US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2000923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855" y="594360"/>
            <a:ext cx="11409827" cy="5138928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en-US" dirty="0"/>
              <a:t>Table or graph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7853" y="5741665"/>
            <a:ext cx="11409827" cy="161583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050"/>
            </a:lvl1pPr>
            <a:lvl3pPr marL="942692" indent="-257098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199790" indent="-171399">
              <a:buFont typeface="Lucida Grande"/>
              <a:buChar char="~"/>
              <a:defRPr/>
            </a:lvl4pPr>
          </a:lstStyle>
          <a:p>
            <a:pPr lvl="0"/>
            <a:r>
              <a:rPr lang="en-US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3918216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1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36"/>
            <a:ext cx="6170593" cy="4873625"/>
          </a:xfrm>
        </p:spPr>
        <p:txBody>
          <a:bodyPr anchor="t"/>
          <a:lstStyle>
            <a:lvl1pPr marL="0" indent="0">
              <a:buNone/>
              <a:defRPr sz="1799"/>
            </a:lvl1pPr>
            <a:lvl2pPr marL="257098" indent="0">
              <a:buNone/>
              <a:defRPr sz="1575"/>
            </a:lvl2pPr>
            <a:lvl3pPr marL="514196" indent="0">
              <a:buNone/>
              <a:defRPr sz="1350"/>
            </a:lvl3pPr>
            <a:lvl4pPr marL="771294" indent="0">
              <a:buNone/>
              <a:defRPr sz="1125"/>
            </a:lvl4pPr>
            <a:lvl5pPr marL="1028391" indent="0">
              <a:buNone/>
              <a:defRPr sz="1125"/>
            </a:lvl5pPr>
            <a:lvl6pPr marL="1285489" indent="0">
              <a:buNone/>
              <a:defRPr sz="1125"/>
            </a:lvl6pPr>
            <a:lvl7pPr marL="1542587" indent="0">
              <a:buNone/>
              <a:defRPr sz="1125"/>
            </a:lvl7pPr>
            <a:lvl8pPr marL="1799685" indent="0">
              <a:buNone/>
              <a:defRPr sz="1125"/>
            </a:lvl8pPr>
            <a:lvl9pPr marL="2056783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098" indent="0">
              <a:buNone/>
              <a:defRPr sz="788"/>
            </a:lvl2pPr>
            <a:lvl3pPr marL="514196" indent="0">
              <a:buNone/>
              <a:defRPr sz="675"/>
            </a:lvl3pPr>
            <a:lvl4pPr marL="771294" indent="0">
              <a:buNone/>
              <a:defRPr sz="563"/>
            </a:lvl4pPr>
            <a:lvl5pPr marL="1028391" indent="0">
              <a:buNone/>
              <a:defRPr sz="563"/>
            </a:lvl5pPr>
            <a:lvl6pPr marL="1285489" indent="0">
              <a:buNone/>
              <a:defRPr sz="563"/>
            </a:lvl6pPr>
            <a:lvl7pPr marL="1542587" indent="0">
              <a:buNone/>
              <a:defRPr sz="563"/>
            </a:lvl7pPr>
            <a:lvl8pPr marL="1799685" indent="0">
              <a:buNone/>
              <a:defRPr sz="563"/>
            </a:lvl8pPr>
            <a:lvl9pPr marL="2056783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9EA8005D-3D94-48DE-8BD1-44E9B98A31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6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61"/>
            <a:ext cx="2742486" cy="365125"/>
          </a:xfrm>
          <a:prstGeom prst="rect">
            <a:avLst/>
          </a:prstGeom>
        </p:spPr>
        <p:txBody>
          <a:bodyPr/>
          <a:lstStyle/>
          <a:p>
            <a:fld id="{0A080BAC-AEA7-433A-89D6-56A9C948B0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8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2188825" cy="59859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74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1867662"/>
            <a:ext cx="10360501" cy="1231107"/>
          </a:xfrm>
        </p:spPr>
        <p:txBody>
          <a:bodyPr lIns="0" tIns="0" rIns="0" bIns="0" anchor="t" anchorCtr="0">
            <a:spAutoFit/>
          </a:bodyPr>
          <a:lstStyle>
            <a:lvl1pPr>
              <a:defRPr sz="7998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21" y="5874485"/>
            <a:ext cx="3680617" cy="542101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86"/>
            <a:ext cx="5560895" cy="352031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199" baseline="0">
                <a:solidFill>
                  <a:schemeClr val="bg1"/>
                </a:solidFill>
              </a:defRPr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5" indent="0">
              <a:buNone/>
              <a:defRPr sz="2666"/>
            </a:lvl4pPr>
            <a:lvl5pPr marL="2437607" indent="0">
              <a:buNone/>
              <a:defRPr sz="2666"/>
            </a:lvl5pPr>
            <a:lvl6pPr marL="3047010" indent="0">
              <a:buNone/>
              <a:defRPr sz="2666"/>
            </a:lvl6pPr>
            <a:lvl7pPr marL="3656412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r>
              <a:rPr lang="en-US" dirty="0"/>
              <a:t>Picture. To outline a photo, see http://www.gcflearnfree.org/powerpoint2013/17.4</a:t>
            </a:r>
          </a:p>
        </p:txBody>
      </p:sp>
    </p:spTree>
    <p:extLst>
      <p:ext uri="{BB962C8B-B14F-4D97-AF65-F5344CB8AC3E}">
        <p14:creationId xmlns:p14="http://schemas.microsoft.com/office/powerpoint/2010/main" val="2575210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1338479"/>
            <a:ext cx="10969943" cy="861775"/>
          </a:xfrm>
        </p:spPr>
        <p:txBody>
          <a:bodyPr>
            <a:spAutoFit/>
          </a:bodyPr>
          <a:lstStyle>
            <a:lvl1pPr>
              <a:defRPr sz="4799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569466"/>
            <a:ext cx="10969943" cy="3439823"/>
          </a:xfrm>
        </p:spPr>
        <p:txBody>
          <a:bodyPr>
            <a:noAutofit/>
          </a:bodyPr>
          <a:lstStyle>
            <a:lvl1pPr>
              <a:buClr>
                <a:srgbClr val="F5AA2C"/>
              </a:buClr>
              <a:defRPr/>
            </a:lvl1pPr>
            <a:lvl3pPr marL="1675855" indent="-457052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2132907" indent="-304701">
              <a:buFont typeface="Lucida Grande"/>
              <a:buChar char="~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3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1201319"/>
            <a:ext cx="10969943" cy="861775"/>
          </a:xfrm>
        </p:spPr>
        <p:txBody>
          <a:bodyPr>
            <a:spAutoFit/>
          </a:bodyPr>
          <a:lstStyle>
            <a:lvl1pPr>
              <a:defRPr sz="4799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94561"/>
            <a:ext cx="5383398" cy="3836011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3732"/>
            </a:lvl1pPr>
            <a:lvl2pPr>
              <a:defRPr sz="3199"/>
            </a:lvl2pPr>
            <a:lvl3pPr marL="1523505" indent="-304701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Lucida Grande"/>
              <a:buChar char="▪"/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194561"/>
            <a:ext cx="5383398" cy="3836011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3732"/>
            </a:lvl1pPr>
            <a:lvl2pPr>
              <a:defRPr sz="3199"/>
            </a:lvl2pPr>
            <a:lvl3pPr marL="1523505" indent="-304701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64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2340865"/>
            <a:ext cx="11129288" cy="1107996"/>
          </a:xfrm>
        </p:spPr>
        <p:txBody>
          <a:bodyPr anchor="t">
            <a:spAutoFit/>
          </a:bodyPr>
          <a:lstStyle>
            <a:lvl1pPr algn="ctr">
              <a:defRPr lang="en-US" sz="6398" b="1" i="0" dirty="0">
                <a:solidFill>
                  <a:srgbClr val="F5AA2C"/>
                </a:solidFill>
                <a:latin typeface="+mn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86"/>
            <a:ext cx="5560895" cy="352031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199" baseline="0">
                <a:solidFill>
                  <a:schemeClr val="bg1"/>
                </a:solidFill>
              </a:defRPr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5" indent="0">
              <a:buNone/>
              <a:defRPr sz="2666"/>
            </a:lvl4pPr>
            <a:lvl5pPr marL="2437607" indent="0">
              <a:buNone/>
              <a:defRPr sz="2666"/>
            </a:lvl5pPr>
            <a:lvl6pPr marL="3047010" indent="0">
              <a:buNone/>
              <a:defRPr sz="2666"/>
            </a:lvl6pPr>
            <a:lvl7pPr marL="3656412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r>
              <a:rPr lang="en-US" dirty="0"/>
              <a:t>Picture. To outline a photo, see http://www.gcflearnfree.org/powerpoint2013/17.4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58" y="5874485"/>
            <a:ext cx="3680617" cy="5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9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685" y="2514602"/>
            <a:ext cx="2888752" cy="410369"/>
          </a:xfrm>
        </p:spPr>
        <p:txBody>
          <a:bodyPr lIns="0" tIns="0" rIns="0" bIns="0" anchor="t" anchorCtr="0">
            <a:spAutoFit/>
          </a:bodyPr>
          <a:lstStyle>
            <a:lvl1pPr algn="l">
              <a:defRPr sz="2666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Text here.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0767" y="1371600"/>
            <a:ext cx="3473815" cy="3913632"/>
          </a:xfrm>
        </p:spPr>
        <p:txBody>
          <a:bodyPr/>
          <a:lstStyle>
            <a:lvl1pPr marL="0" indent="0">
              <a:buNone/>
              <a:defRPr sz="4266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5" indent="0">
              <a:buNone/>
              <a:defRPr sz="2666"/>
            </a:lvl4pPr>
            <a:lvl5pPr marL="2437607" indent="0">
              <a:buNone/>
              <a:defRPr sz="2666"/>
            </a:lvl5pPr>
            <a:lvl6pPr marL="3047010" indent="0">
              <a:buNone/>
              <a:defRPr sz="2666"/>
            </a:lvl6pPr>
            <a:lvl7pPr marL="3656412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922736" y="1371600"/>
            <a:ext cx="3486004" cy="3913632"/>
          </a:xfrm>
        </p:spPr>
        <p:txBody>
          <a:bodyPr/>
          <a:lstStyle>
            <a:lvl1pPr marL="0" indent="0">
              <a:buNone/>
              <a:defRPr sz="4266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5" indent="0">
              <a:buNone/>
              <a:defRPr sz="2666"/>
            </a:lvl4pPr>
            <a:lvl5pPr marL="2437607" indent="0">
              <a:buNone/>
              <a:defRPr sz="2666"/>
            </a:lvl5pPr>
            <a:lvl6pPr marL="3047010" indent="0">
              <a:buNone/>
              <a:defRPr sz="2666"/>
            </a:lvl6pPr>
            <a:lvl7pPr marL="3656412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180767" y="5349241"/>
            <a:ext cx="7215784" cy="287259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866"/>
            </a:lvl1pPr>
            <a:lvl3pPr marL="1675855" indent="-457052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2132907" indent="-304701">
              <a:buFont typeface="Lucida Grande"/>
              <a:buChar char="~"/>
              <a:defRPr/>
            </a:lvl4pPr>
          </a:lstStyle>
          <a:p>
            <a:pPr lvl="0"/>
            <a:r>
              <a:rPr lang="en-US" dirty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1451440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855" y="594360"/>
            <a:ext cx="11409827" cy="5138928"/>
          </a:xfrm>
        </p:spPr>
        <p:txBody>
          <a:bodyPr/>
          <a:lstStyle>
            <a:lvl1pPr marL="0" indent="0">
              <a:buNone/>
              <a:defRPr sz="4266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5" indent="0">
              <a:buNone/>
              <a:defRPr sz="2666"/>
            </a:lvl4pPr>
            <a:lvl5pPr marL="2437607" indent="0">
              <a:buNone/>
              <a:defRPr sz="2666"/>
            </a:lvl5pPr>
            <a:lvl6pPr marL="3047010" indent="0">
              <a:buNone/>
              <a:defRPr sz="2666"/>
            </a:lvl6pPr>
            <a:lvl7pPr marL="3656412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r>
              <a:rPr lang="en-US" dirty="0"/>
              <a:t>Table or graph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7853" y="5741664"/>
            <a:ext cx="11409827" cy="287259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866"/>
            </a:lvl1pPr>
            <a:lvl3pPr marL="1675855" indent="-457052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2132907" indent="-304701">
              <a:buFont typeface="Lucida Grande"/>
              <a:buChar char="~"/>
              <a:defRPr/>
            </a:lvl4pPr>
          </a:lstStyle>
          <a:p>
            <a:pPr lvl="0"/>
            <a:r>
              <a:rPr lang="en-US" dirty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921187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88825" cy="598593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8414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1867665"/>
            <a:ext cx="10360501" cy="692497"/>
          </a:xfrm>
        </p:spPr>
        <p:txBody>
          <a:bodyPr lIns="0" tIns="0" rIns="0" bIns="0" anchor="t" anchorCtr="0">
            <a:spAutoFit/>
          </a:bodyPr>
          <a:lstStyle>
            <a:lvl1pPr>
              <a:defRPr sz="4499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21" y="5874490"/>
            <a:ext cx="3680617" cy="542101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91"/>
            <a:ext cx="5560895" cy="352031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799" baseline="0">
                <a:solidFill>
                  <a:schemeClr val="bg1"/>
                </a:solidFill>
              </a:defRPr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en-US" dirty="0"/>
              <a:t>Picture. To outline a photo, see http://www.gcflearnfree.org/powerpoint2013/17.4</a:t>
            </a:r>
          </a:p>
        </p:txBody>
      </p:sp>
    </p:spTree>
    <p:extLst>
      <p:ext uri="{BB962C8B-B14F-4D97-AF65-F5344CB8AC3E}">
        <p14:creationId xmlns:p14="http://schemas.microsoft.com/office/powerpoint/2010/main" val="1910358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1515451"/>
            <a:ext cx="10969943" cy="507831"/>
          </a:xfrm>
        </p:spPr>
        <p:txBody>
          <a:bodyPr>
            <a:spAutoFit/>
          </a:bodyPr>
          <a:lstStyle>
            <a:lvl1pPr>
              <a:defRPr sz="2699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569471"/>
            <a:ext cx="10969943" cy="3439823"/>
          </a:xfrm>
        </p:spPr>
        <p:txBody>
          <a:bodyPr>
            <a:noAutofit/>
          </a:bodyPr>
          <a:lstStyle>
            <a:lvl1pPr>
              <a:buClr>
                <a:srgbClr val="F5AA2C"/>
              </a:buClr>
              <a:defRPr/>
            </a:lvl1pPr>
            <a:lvl3pPr marL="942692" indent="-257098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199790" indent="-171399">
              <a:buFont typeface="Lucida Grande"/>
              <a:buChar char="~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11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1378296"/>
            <a:ext cx="10969943" cy="507831"/>
          </a:xfrm>
        </p:spPr>
        <p:txBody>
          <a:bodyPr>
            <a:spAutoFit/>
          </a:bodyPr>
          <a:lstStyle>
            <a:lvl1pPr>
              <a:defRPr sz="2699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94562"/>
            <a:ext cx="5383398" cy="3836011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2099"/>
            </a:lvl1pPr>
            <a:lvl2pPr>
              <a:defRPr sz="1799"/>
            </a:lvl2pPr>
            <a:lvl3pPr marL="856993" indent="-171399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Lucida Grande"/>
              <a:buChar char="▪"/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194562"/>
            <a:ext cx="5383398" cy="3836011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2099"/>
            </a:lvl1pPr>
            <a:lvl2pPr>
              <a:defRPr sz="1799"/>
            </a:lvl2pPr>
            <a:lvl3pPr marL="856993" indent="-171399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63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2340871"/>
            <a:ext cx="11129288" cy="646331"/>
          </a:xfrm>
        </p:spPr>
        <p:txBody>
          <a:bodyPr anchor="t">
            <a:spAutoFit/>
          </a:bodyPr>
          <a:lstStyle>
            <a:lvl1pPr algn="ctr">
              <a:defRPr lang="en-US" sz="3599" b="1" i="0" dirty="0">
                <a:solidFill>
                  <a:srgbClr val="F5AA2C"/>
                </a:solidFill>
                <a:latin typeface="+mn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91"/>
            <a:ext cx="5560895" cy="352031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799" baseline="0">
                <a:solidFill>
                  <a:schemeClr val="bg1"/>
                </a:solidFill>
              </a:defRPr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en-US" dirty="0"/>
              <a:t>Picture. To outline a photo, see http://www.gcflearnfree.org/powerpoint2013/17.4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58" y="5874490"/>
            <a:ext cx="3680617" cy="5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3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685" y="2514603"/>
            <a:ext cx="2888752" cy="230832"/>
          </a:xfrm>
        </p:spPr>
        <p:txBody>
          <a:bodyPr lIns="0" tIns="0" rIns="0" bIns="0" anchor="t" anchorCtr="0">
            <a:spAutoFit/>
          </a:bodyPr>
          <a:lstStyle>
            <a:lvl1pPr algn="l">
              <a:defRPr sz="15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Text here.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0767" y="1371600"/>
            <a:ext cx="3473815" cy="3913632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922736" y="1371600"/>
            <a:ext cx="3486004" cy="3913632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180767" y="5349244"/>
            <a:ext cx="7215784" cy="161583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050"/>
            </a:lvl1pPr>
            <a:lvl3pPr marL="942692" indent="-257098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199790" indent="-171399">
              <a:buFont typeface="Lucida Grande"/>
              <a:buChar char="~"/>
              <a:defRPr/>
            </a:lvl4pPr>
          </a:lstStyle>
          <a:p>
            <a:pPr lvl="0"/>
            <a:r>
              <a:rPr lang="en-US" dirty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170849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535113"/>
            <a:ext cx="5385514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311" indent="0">
              <a:buNone/>
              <a:defRPr sz="2500" b="1"/>
            </a:lvl2pPr>
            <a:lvl3pPr marL="1140623" indent="0">
              <a:buNone/>
              <a:defRPr sz="2200" b="1"/>
            </a:lvl3pPr>
            <a:lvl4pPr marL="1710934" indent="0">
              <a:buNone/>
              <a:defRPr sz="2000" b="1"/>
            </a:lvl4pPr>
            <a:lvl5pPr marL="2281245" indent="0">
              <a:buNone/>
              <a:defRPr sz="2000" b="1"/>
            </a:lvl5pPr>
            <a:lvl6pPr marL="2851556" indent="0">
              <a:buNone/>
              <a:defRPr sz="2000" b="1"/>
            </a:lvl6pPr>
            <a:lvl7pPr marL="3421868" indent="0">
              <a:buNone/>
              <a:defRPr sz="2000" b="1"/>
            </a:lvl7pPr>
            <a:lvl8pPr marL="3992179" indent="0">
              <a:buNone/>
              <a:defRPr sz="2000" b="1"/>
            </a:lvl8pPr>
            <a:lvl9pPr marL="456249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3" y="2174875"/>
            <a:ext cx="5385514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311" indent="0">
              <a:buNone/>
              <a:defRPr sz="2500" b="1"/>
            </a:lvl2pPr>
            <a:lvl3pPr marL="1140623" indent="0">
              <a:buNone/>
              <a:defRPr sz="2200" b="1"/>
            </a:lvl3pPr>
            <a:lvl4pPr marL="1710934" indent="0">
              <a:buNone/>
              <a:defRPr sz="2000" b="1"/>
            </a:lvl4pPr>
            <a:lvl5pPr marL="2281245" indent="0">
              <a:buNone/>
              <a:defRPr sz="2000" b="1"/>
            </a:lvl5pPr>
            <a:lvl6pPr marL="2851556" indent="0">
              <a:buNone/>
              <a:defRPr sz="2000" b="1"/>
            </a:lvl6pPr>
            <a:lvl7pPr marL="3421868" indent="0">
              <a:buNone/>
              <a:defRPr sz="2000" b="1"/>
            </a:lvl7pPr>
            <a:lvl8pPr marL="3992179" indent="0">
              <a:buNone/>
              <a:defRPr sz="2000" b="1"/>
            </a:lvl8pPr>
            <a:lvl9pPr marL="456249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859" y="594360"/>
            <a:ext cx="11409827" cy="5138928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en-US" dirty="0"/>
              <a:t>Table or graph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7857" y="5741667"/>
            <a:ext cx="11409827" cy="161583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050"/>
            </a:lvl1pPr>
            <a:lvl3pPr marL="942692" indent="-257098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1199790" indent="-171399">
              <a:buFont typeface="Lucida Grande"/>
              <a:buChar char="~"/>
              <a:defRPr/>
            </a:lvl4pPr>
          </a:lstStyle>
          <a:p>
            <a:pPr lvl="0"/>
            <a:r>
              <a:rPr lang="en-US" dirty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2376444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88825" cy="598593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1515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68154" y="5870448"/>
            <a:ext cx="2900940" cy="201168"/>
          </a:xfrm>
          <a:prstGeom prst="rect">
            <a:avLst/>
          </a:prstGeom>
        </p:spPr>
        <p:txBody>
          <a:bodyPr/>
          <a:lstStyle/>
          <a:p>
            <a:fld id="{35AC065E-3537-4615-AD77-C4FF7B1E55D6}" type="datetimeFigureOut">
              <a:rPr lang="en-US">
                <a:solidFill>
                  <a:prstClr val="black"/>
                </a:solidFill>
              </a:rPr>
              <a:pPr/>
              <a:t>10/27/2020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8797" y="6285123"/>
            <a:ext cx="6297560" cy="27432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98467" y="6170823"/>
            <a:ext cx="670385" cy="502920"/>
          </a:xfrm>
          <a:prstGeom prst="ellipse">
            <a:avLst/>
          </a:prstGeom>
        </p:spPr>
        <p:txBody>
          <a:bodyPr/>
          <a:lstStyle/>
          <a:p>
            <a:fld id="{969ADF1C-E848-44E7-9E25-CCA7C70D890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05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FB55-AF06-4DA7-AA7B-6D08CB3F9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835BC-AD30-4373-923C-2779A469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97" indent="0" algn="ctr">
              <a:buNone/>
              <a:defRPr sz="1500"/>
            </a:lvl2pPr>
            <a:lvl3pPr marL="685594" indent="0" algn="ctr">
              <a:buNone/>
              <a:defRPr sz="1350"/>
            </a:lvl3pPr>
            <a:lvl4pPr marL="1028391" indent="0" algn="ctr">
              <a:buNone/>
              <a:defRPr sz="1200"/>
            </a:lvl4pPr>
            <a:lvl5pPr marL="1371189" indent="0" algn="ctr">
              <a:buNone/>
              <a:defRPr sz="1200"/>
            </a:lvl5pPr>
            <a:lvl6pPr marL="1713986" indent="0" algn="ctr">
              <a:buNone/>
              <a:defRPr sz="1200"/>
            </a:lvl6pPr>
            <a:lvl7pPr marL="2056783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66FA2-0125-4C8D-80C6-3F9FFE12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95A3-7EC4-420F-BF0F-E5926AB4F564}" type="datetimeFigureOut">
              <a:rPr lang="en-US">
                <a:solidFill>
                  <a:prstClr val="black"/>
                </a:solidFill>
              </a:rPr>
              <a:pPr/>
              <a:t>10/27/2020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D5010-FC88-4EC8-980F-2DE27717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59C23-40AC-439F-99FD-9FE57C19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D991-75AF-46FF-B4D0-3A0CE4FF8BF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1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2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3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311" indent="0">
              <a:buNone/>
              <a:defRPr sz="1500"/>
            </a:lvl2pPr>
            <a:lvl3pPr marL="1140623" indent="0">
              <a:buNone/>
              <a:defRPr sz="1200"/>
            </a:lvl3pPr>
            <a:lvl4pPr marL="1710934" indent="0">
              <a:buNone/>
              <a:defRPr sz="1100"/>
            </a:lvl4pPr>
            <a:lvl5pPr marL="2281245" indent="0">
              <a:buNone/>
              <a:defRPr sz="1100"/>
            </a:lvl5pPr>
            <a:lvl6pPr marL="2851556" indent="0">
              <a:buNone/>
              <a:defRPr sz="1100"/>
            </a:lvl6pPr>
            <a:lvl7pPr marL="3421868" indent="0">
              <a:buNone/>
              <a:defRPr sz="1100"/>
            </a:lvl7pPr>
            <a:lvl8pPr marL="3992179" indent="0">
              <a:buNone/>
              <a:defRPr sz="1100"/>
            </a:lvl8pPr>
            <a:lvl9pPr marL="456249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5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8" y="4800600"/>
            <a:ext cx="7313295" cy="56673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8" y="612775"/>
            <a:ext cx="7313295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311" indent="0">
              <a:buNone/>
              <a:defRPr sz="3500"/>
            </a:lvl2pPr>
            <a:lvl3pPr marL="1140623" indent="0">
              <a:buNone/>
              <a:defRPr sz="3000"/>
            </a:lvl3pPr>
            <a:lvl4pPr marL="1710934" indent="0">
              <a:buNone/>
              <a:defRPr sz="2500"/>
            </a:lvl4pPr>
            <a:lvl5pPr marL="2281245" indent="0">
              <a:buNone/>
              <a:defRPr sz="2500"/>
            </a:lvl5pPr>
            <a:lvl6pPr marL="2851556" indent="0">
              <a:buNone/>
              <a:defRPr sz="2500"/>
            </a:lvl6pPr>
            <a:lvl7pPr marL="3421868" indent="0">
              <a:buNone/>
              <a:defRPr sz="2500"/>
            </a:lvl7pPr>
            <a:lvl8pPr marL="3992179" indent="0">
              <a:buNone/>
              <a:defRPr sz="2500"/>
            </a:lvl8pPr>
            <a:lvl9pPr marL="4562490" indent="0">
              <a:buNone/>
              <a:defRPr sz="2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8" y="5367338"/>
            <a:ext cx="7313295" cy="804862"/>
          </a:xfrm>
        </p:spPr>
        <p:txBody>
          <a:bodyPr/>
          <a:lstStyle>
            <a:lvl1pPr marL="0" indent="0">
              <a:buNone/>
              <a:defRPr sz="1700"/>
            </a:lvl1pPr>
            <a:lvl2pPr marL="570311" indent="0">
              <a:buNone/>
              <a:defRPr sz="1500"/>
            </a:lvl2pPr>
            <a:lvl3pPr marL="1140623" indent="0">
              <a:buNone/>
              <a:defRPr sz="1200"/>
            </a:lvl3pPr>
            <a:lvl4pPr marL="1710934" indent="0">
              <a:buNone/>
              <a:defRPr sz="1100"/>
            </a:lvl4pPr>
            <a:lvl5pPr marL="2281245" indent="0">
              <a:buNone/>
              <a:defRPr sz="1100"/>
            </a:lvl5pPr>
            <a:lvl6pPr marL="2851556" indent="0">
              <a:buNone/>
              <a:defRPr sz="1100"/>
            </a:lvl6pPr>
            <a:lvl7pPr marL="3421868" indent="0">
              <a:buNone/>
              <a:defRPr sz="1100"/>
            </a:lvl7pPr>
            <a:lvl8pPr marL="3992179" indent="0">
              <a:buNone/>
              <a:defRPr sz="1100"/>
            </a:lvl8pPr>
            <a:lvl9pPr marL="456249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1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4" y="274638"/>
            <a:ext cx="10969943" cy="1143000"/>
          </a:xfrm>
          <a:prstGeom prst="rect">
            <a:avLst/>
          </a:prstGeom>
        </p:spPr>
        <p:txBody>
          <a:bodyPr vert="horz" lIns="114062" tIns="57031" rIns="114062" bIns="5703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4" y="1600204"/>
            <a:ext cx="10969943" cy="4525963"/>
          </a:xfrm>
          <a:prstGeom prst="rect">
            <a:avLst/>
          </a:prstGeom>
        </p:spPr>
        <p:txBody>
          <a:bodyPr vert="horz" lIns="114062" tIns="57031" rIns="114062" bIns="570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4"/>
            <a:ext cx="2844059" cy="365125"/>
          </a:xfrm>
          <a:prstGeom prst="rect">
            <a:avLst/>
          </a:prstGeom>
        </p:spPr>
        <p:txBody>
          <a:bodyPr vert="horz" lIns="114062" tIns="57031" rIns="114062" bIns="5703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E8C1-CCB9-4367-A51C-F94A5797A651}" type="datetimeFigureOut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8" y="6356354"/>
            <a:ext cx="3859795" cy="365125"/>
          </a:xfrm>
          <a:prstGeom prst="rect">
            <a:avLst/>
          </a:prstGeom>
        </p:spPr>
        <p:txBody>
          <a:bodyPr vert="horz" lIns="114062" tIns="57031" rIns="114062" bIns="5703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8" y="6356354"/>
            <a:ext cx="2844059" cy="365125"/>
          </a:xfrm>
          <a:prstGeom prst="rect">
            <a:avLst/>
          </a:prstGeom>
        </p:spPr>
        <p:txBody>
          <a:bodyPr vert="horz" lIns="114062" tIns="57031" rIns="114062" bIns="5703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E04A5-8C00-4062-B5F0-654D30DC1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40623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733" indent="-427733" algn="l" defTabSz="1140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6756" indent="-356445" algn="l" defTabSz="1140623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5778" indent="-285156" algn="l" defTabSz="1140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6089" indent="-285156" algn="l" defTabSz="11406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6401" indent="-285156" algn="l" defTabSz="1140623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6712" indent="-285156" algn="l" defTabSz="1140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7023" indent="-285156" algn="l" defTabSz="1140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335" indent="-285156" algn="l" defTabSz="1140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7646" indent="-285156" algn="l" defTabSz="11406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06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311" algn="l" defTabSz="11406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23" algn="l" defTabSz="11406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0934" algn="l" defTabSz="11406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245" algn="l" defTabSz="11406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1556" algn="l" defTabSz="11406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1868" algn="l" defTabSz="11406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2179" algn="l" defTabSz="11406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2490" algn="l" defTabSz="11406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3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2372063"/>
            <a:ext cx="10969943" cy="37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" y="4"/>
            <a:ext cx="12194768" cy="1640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64095"/>
            <a:ext cx="12194770" cy="164093"/>
          </a:xfrm>
          <a:prstGeom prst="rect">
            <a:avLst/>
          </a:prstGeom>
          <a:solidFill>
            <a:srgbClr val="1585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" y="328195"/>
            <a:ext cx="12188825" cy="164093"/>
          </a:xfrm>
          <a:prstGeom prst="rect">
            <a:avLst/>
          </a:prstGeom>
          <a:solidFill>
            <a:srgbClr val="AFE3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0" name="Picture 9" descr="1LineAAPLogoPositive280_blu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791" y="6126172"/>
            <a:ext cx="3413619" cy="5047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85039" y="6499491"/>
            <a:ext cx="7716861" cy="0"/>
          </a:xfrm>
          <a:prstGeom prst="line">
            <a:avLst/>
          </a:prstGeom>
          <a:ln w="50800">
            <a:solidFill>
              <a:srgbClr val="AFE3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54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372063"/>
            <a:ext cx="10969943" cy="37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"/>
            <a:ext cx="12194768" cy="1640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164095"/>
            <a:ext cx="12194770" cy="164093"/>
          </a:xfrm>
          <a:prstGeom prst="rect">
            <a:avLst/>
          </a:prstGeom>
          <a:solidFill>
            <a:srgbClr val="1585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28191"/>
            <a:ext cx="12188825" cy="164093"/>
          </a:xfrm>
          <a:prstGeom prst="rect">
            <a:avLst/>
          </a:prstGeom>
          <a:solidFill>
            <a:srgbClr val="AFE3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0" name="Picture 9" descr="1LineAAPLogoPositive280_bl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789" y="6126168"/>
            <a:ext cx="3413619" cy="5047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85037" y="6499491"/>
            <a:ext cx="7716861" cy="0"/>
          </a:xfrm>
          <a:prstGeom prst="line">
            <a:avLst/>
          </a:prstGeom>
          <a:ln w="50800">
            <a:solidFill>
              <a:srgbClr val="AFE3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59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372063"/>
            <a:ext cx="10969943" cy="37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"/>
            <a:ext cx="12194768" cy="1640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-1" y="164095"/>
            <a:ext cx="12194770" cy="164093"/>
          </a:xfrm>
          <a:prstGeom prst="rect">
            <a:avLst/>
          </a:prstGeom>
          <a:solidFill>
            <a:srgbClr val="1585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0" y="328190"/>
            <a:ext cx="12188825" cy="164093"/>
          </a:xfrm>
          <a:prstGeom prst="rect">
            <a:avLst/>
          </a:prstGeom>
          <a:solidFill>
            <a:srgbClr val="AFE3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 descr="1LineAAPLogoPositive280_blu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800" y="6126167"/>
            <a:ext cx="3343278" cy="50914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85034" y="6499491"/>
            <a:ext cx="6674572" cy="0"/>
          </a:xfrm>
          <a:prstGeom prst="line">
            <a:avLst/>
          </a:prstGeom>
          <a:ln w="50800">
            <a:solidFill>
              <a:srgbClr val="AFE3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4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xStyles>
    <p:titleStyle>
      <a:lvl1pPr algn="ctr" defTabSz="342797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8" indent="-257098" algn="l" defTabSz="342797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46" indent="-214249" algn="l" defTabSz="342797" rtl="0" eaLnBrk="1" latinLnBrk="0" hangingPunct="1">
        <a:spcBef>
          <a:spcPct val="20000"/>
        </a:spcBef>
        <a:buFont typeface="Arial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9" algn="l" defTabSz="342797" rtl="0" eaLnBrk="1" latinLnBrk="0" hangingPunct="1">
        <a:spcBef>
          <a:spcPct val="200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9" algn="l" defTabSz="342797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9" algn="l" defTabSz="342797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4" indent="-171399" algn="l" defTabSz="3427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9" algn="l" defTabSz="3427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9" algn="l" defTabSz="3427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9" algn="l" defTabSz="3427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4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1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9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372063"/>
            <a:ext cx="10969943" cy="37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4768" cy="1640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" name="Rectangle 7"/>
          <p:cNvSpPr/>
          <p:nvPr/>
        </p:nvSpPr>
        <p:spPr>
          <a:xfrm>
            <a:off x="-1" y="164095"/>
            <a:ext cx="12194770" cy="164093"/>
          </a:xfrm>
          <a:prstGeom prst="rect">
            <a:avLst/>
          </a:prstGeom>
          <a:solidFill>
            <a:srgbClr val="1585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9" name="Rectangle 8"/>
          <p:cNvSpPr/>
          <p:nvPr/>
        </p:nvSpPr>
        <p:spPr>
          <a:xfrm>
            <a:off x="0" y="328188"/>
            <a:ext cx="12188825" cy="164093"/>
          </a:xfrm>
          <a:prstGeom prst="rect">
            <a:avLst/>
          </a:prstGeom>
          <a:solidFill>
            <a:srgbClr val="AFE3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10" name="Picture 9" descr="1LineAAPLogoPositive280_blu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88" y="6126165"/>
            <a:ext cx="3413619" cy="5047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85035" y="6499491"/>
            <a:ext cx="7716861" cy="0"/>
          </a:xfrm>
          <a:prstGeom prst="line">
            <a:avLst/>
          </a:prstGeom>
          <a:ln w="50800">
            <a:solidFill>
              <a:srgbClr val="AFE3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6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ctr" defTabSz="609402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2" indent="-457052" algn="l" defTabSz="609402" rtl="0" eaLnBrk="1" latinLnBrk="0" hangingPunct="1">
        <a:spcBef>
          <a:spcPct val="20000"/>
        </a:spcBef>
        <a:buFont typeface="Arial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609402" rtl="0" eaLnBrk="1" latinLnBrk="0" hangingPunct="1">
        <a:spcBef>
          <a:spcPct val="20000"/>
        </a:spcBef>
        <a:buFont typeface="Arial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609402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609402" rtl="0" eaLnBrk="1" latinLnBrk="0" hangingPunct="1">
        <a:spcBef>
          <a:spcPct val="20000"/>
        </a:spcBef>
        <a:buFont typeface="Arial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609402" rtl="0" eaLnBrk="1" latinLnBrk="0" hangingPunct="1">
        <a:spcBef>
          <a:spcPct val="20000"/>
        </a:spcBef>
        <a:buFont typeface="Arial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60940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60940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60940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609402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0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60940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2372063"/>
            <a:ext cx="10969943" cy="37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"/>
            <a:ext cx="12194768" cy="1640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164095"/>
            <a:ext cx="12194770" cy="164093"/>
          </a:xfrm>
          <a:prstGeom prst="rect">
            <a:avLst/>
          </a:prstGeom>
          <a:solidFill>
            <a:srgbClr val="1585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28193"/>
            <a:ext cx="12188825" cy="164093"/>
          </a:xfrm>
          <a:prstGeom prst="rect">
            <a:avLst/>
          </a:prstGeom>
          <a:solidFill>
            <a:srgbClr val="AFE3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0" name="Picture 9" descr="1LineAAPLogoPositive280_bl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789" y="6126170"/>
            <a:ext cx="3413619" cy="5047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85039" y="6499491"/>
            <a:ext cx="7716861" cy="0"/>
          </a:xfrm>
          <a:prstGeom prst="line">
            <a:avLst/>
          </a:prstGeom>
          <a:ln w="50800">
            <a:solidFill>
              <a:srgbClr val="AFE3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ctr" defTabSz="342797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8" indent="-257098" algn="l" defTabSz="342797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46" indent="-214249" algn="l" defTabSz="342797" rtl="0" eaLnBrk="1" latinLnBrk="0" hangingPunct="1">
        <a:spcBef>
          <a:spcPct val="20000"/>
        </a:spcBef>
        <a:buFont typeface="Arial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9" algn="l" defTabSz="342797" rtl="0" eaLnBrk="1" latinLnBrk="0" hangingPunct="1">
        <a:spcBef>
          <a:spcPct val="200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9" algn="l" defTabSz="342797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9" algn="l" defTabSz="342797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4" indent="-171399" algn="l" defTabSz="3427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9" algn="l" defTabSz="3427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9" algn="l" defTabSz="3427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9" algn="l" defTabSz="34279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4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1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9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342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cpeds.org/sig/advocacy-training" TargetMode="External"/><Relationship Id="rId2" Type="http://schemas.openxmlformats.org/officeDocument/2006/relationships/hyperlink" Target="http://www.aap.org/en-us/advocacy-and-policy/aap-health-initiatives/CPTI" TargetMode="Externa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9DD8083-6917-489D-81FC-1978A8614B24}"/>
              </a:ext>
            </a:extLst>
          </p:cNvPr>
          <p:cNvSpPr txBox="1">
            <a:spLocks/>
          </p:cNvSpPr>
          <p:nvPr/>
        </p:nvSpPr>
        <p:spPr>
          <a:xfrm>
            <a:off x="800611" y="2298635"/>
            <a:ext cx="11582400" cy="3092041"/>
          </a:xfrm>
          <a:prstGeom prst="rect">
            <a:avLst/>
          </a:prstGeom>
        </p:spPr>
        <p:txBody>
          <a:bodyPr vert="horz" wrap="square" lIns="91416" tIns="45708" rIns="91416" bIns="45708" rtlCol="0" anchor="t">
            <a:sp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lang="en-US" sz="3600" b="1" i="0" kern="1200" dirty="0">
                <a:solidFill>
                  <a:srgbClr val="F5AA2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342797">
              <a:lnSpc>
                <a:spcPct val="80000"/>
              </a:lnSpc>
            </a:pPr>
            <a:r>
              <a:rPr lang="en-US" sz="5998" dirty="0">
                <a:solidFill>
                  <a:prstClr val="white"/>
                </a:solidFill>
                <a:latin typeface="Alegreya Sans" panose="00000500000000000000" pitchFamily="2" charset="0"/>
              </a:rPr>
              <a:t>Health Advocacy as Scholarship:  Making Advocacy Part of an Academic Career</a:t>
            </a:r>
          </a:p>
          <a:p>
            <a:pPr defTabSz="342797">
              <a:lnSpc>
                <a:spcPct val="80000"/>
              </a:lnSpc>
            </a:pPr>
            <a:endParaRPr lang="en-US" sz="5998" dirty="0">
              <a:solidFill>
                <a:prstClr val="white"/>
              </a:solidFill>
              <a:latin typeface="Alegreya Sa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120D6-0C17-40CD-BD48-22E18C6D34C8}"/>
              </a:ext>
            </a:extLst>
          </p:cNvPr>
          <p:cNvSpPr/>
          <p:nvPr/>
        </p:nvSpPr>
        <p:spPr>
          <a:xfrm>
            <a:off x="800611" y="4495800"/>
            <a:ext cx="6094413" cy="119981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063">
              <a:defRPr/>
            </a:pPr>
            <a:r>
              <a:rPr lang="en-US" sz="1799" b="1" kern="0" dirty="0">
                <a:solidFill>
                  <a:prstClr val="white"/>
                </a:solidFill>
                <a:latin typeface="Alegreya Sans" panose="00000500000000000000" pitchFamily="2" charset="0"/>
              </a:rPr>
              <a:t>Lee Savio Beers, MD, FAAP</a:t>
            </a:r>
            <a:endParaRPr lang="en-US" sz="1799" b="1" kern="0" dirty="0">
              <a:solidFill>
                <a:prstClr val="white"/>
              </a:solidFill>
              <a:latin typeface="Alegreya Sans" panose="00000500000000000000" pitchFamily="2" charset="0"/>
              <a:cs typeface="Calibri"/>
            </a:endParaRPr>
          </a:p>
          <a:p>
            <a:pPr defTabSz="457063">
              <a:defRPr/>
            </a:pPr>
            <a:r>
              <a:rPr lang="en-US" sz="1799" kern="0" dirty="0">
                <a:solidFill>
                  <a:prstClr val="white"/>
                </a:solidFill>
                <a:latin typeface="Alegreya Sans" panose="00000500000000000000" pitchFamily="2" charset="0"/>
              </a:rPr>
              <a:t>Professor of Pediatrics, Children’s National Hospital</a:t>
            </a:r>
          </a:p>
          <a:p>
            <a:pPr defTabSz="457063">
              <a:defRPr/>
            </a:pPr>
            <a:r>
              <a:rPr lang="en-US" sz="1799" kern="0" dirty="0">
                <a:solidFill>
                  <a:prstClr val="white"/>
                </a:solidFill>
                <a:latin typeface="Alegreya Sans" panose="00000500000000000000" pitchFamily="2" charset="0"/>
              </a:rPr>
              <a:t>AAP President-Elect</a:t>
            </a:r>
          </a:p>
          <a:p>
            <a:pPr defTabSz="457063">
              <a:defRPr/>
            </a:pPr>
            <a:r>
              <a:rPr lang="en-US" sz="1799" kern="0" dirty="0">
                <a:solidFill>
                  <a:prstClr val="white"/>
                </a:solidFill>
                <a:latin typeface="Alegreya Sans" panose="00000500000000000000" pitchFamily="2" charset="0"/>
              </a:rPr>
              <a:t>@LeeBeers </a:t>
            </a:r>
          </a:p>
        </p:txBody>
      </p:sp>
    </p:spTree>
    <p:extLst>
      <p:ext uri="{BB962C8B-B14F-4D97-AF65-F5344CB8AC3E}">
        <p14:creationId xmlns:p14="http://schemas.microsoft.com/office/powerpoint/2010/main" val="155620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21" y="5334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Examples of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1812" y="1905000"/>
            <a:ext cx="5929881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Interactive lectures and workshops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Mentorship of trainees or junior faculty</a:t>
            </a:r>
          </a:p>
          <a:p>
            <a:pPr>
              <a:spcBef>
                <a:spcPts val="1800"/>
              </a:spcBef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Director of course or clerkship</a:t>
            </a:r>
          </a:p>
          <a:p>
            <a:pPr>
              <a:spcBef>
                <a:spcPts val="1800"/>
              </a:spcBef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Curriculum development</a:t>
            </a:r>
          </a:p>
          <a:p>
            <a:pPr>
              <a:spcBef>
                <a:spcPts val="1800"/>
              </a:spcBef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Scholarly oversight committees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2354" y="1742358"/>
            <a:ext cx="4661081" cy="144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2466214"/>
            <a:ext cx="4134598" cy="361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12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Examples of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45946" y="1875470"/>
            <a:ext cx="72675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latin typeface="Alegreya Sans" panose="00000500000000000000" pitchFamily="2" charset="0"/>
              </a:rPr>
              <a:t>Scholarship of discovery</a:t>
            </a:r>
          </a:p>
          <a:p>
            <a:pPr lvl="1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legreya Sans" panose="00000500000000000000" pitchFamily="2" charset="0"/>
              </a:rPr>
              <a:t>Intervention evaluation</a:t>
            </a:r>
          </a:p>
          <a:p>
            <a:pPr marL="0" indent="0">
              <a:buNone/>
            </a:pPr>
            <a:r>
              <a:rPr lang="en-US" sz="3000" b="1" dirty="0">
                <a:latin typeface="Alegreya Sans" panose="00000500000000000000" pitchFamily="2" charset="0"/>
              </a:rPr>
              <a:t>Scholarship of integration</a:t>
            </a:r>
          </a:p>
          <a:p>
            <a:pPr lvl="1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legreya Sans" panose="00000500000000000000" pitchFamily="2" charset="0"/>
              </a:rPr>
              <a:t>Systematic literature reviews</a:t>
            </a:r>
          </a:p>
          <a:p>
            <a:pPr marL="0" indent="0">
              <a:buNone/>
            </a:pPr>
            <a:r>
              <a:rPr lang="en-US" sz="3000" b="1" dirty="0">
                <a:latin typeface="Alegreya Sans" panose="00000500000000000000" pitchFamily="2" charset="0"/>
              </a:rPr>
              <a:t>Scholarship of application</a:t>
            </a:r>
          </a:p>
          <a:p>
            <a:pPr lvl="1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legreya Sans" panose="00000500000000000000" pitchFamily="2" charset="0"/>
              </a:rPr>
              <a:t>Develop and test innovations in health care </a:t>
            </a:r>
          </a:p>
          <a:p>
            <a:pPr marL="0" indent="0">
              <a:buNone/>
            </a:pPr>
            <a:r>
              <a:rPr lang="en-US" sz="3000" b="1" dirty="0">
                <a:latin typeface="Alegreya Sans" panose="00000500000000000000" pitchFamily="2" charset="0"/>
              </a:rPr>
              <a:t>Scholarship of teaching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legreya Sans" panose="00000500000000000000" pitchFamily="2" charset="0"/>
              </a:rPr>
              <a:t>Dissemination of curriculum or educational approaches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56" y="1597717"/>
            <a:ext cx="5383212" cy="123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2760895"/>
            <a:ext cx="4475300" cy="104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75" y="4654232"/>
            <a:ext cx="397829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79" y="3722038"/>
            <a:ext cx="4634293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56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32" y="542111"/>
            <a:ext cx="10969943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Examples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32132" y="1770021"/>
            <a:ext cx="8276879" cy="52816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accent5"/>
              </a:buClr>
            </a:pPr>
            <a:r>
              <a:rPr lang="en-US" sz="2900" dirty="0">
                <a:latin typeface="Alegreya Sans" panose="00000500000000000000" pitchFamily="2" charset="0"/>
              </a:rPr>
              <a:t>Consulting as expert with government agencies or health advocacy/policy groups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r>
              <a:rPr lang="en-US" sz="2900" dirty="0">
                <a:latin typeface="Alegreya Sans" panose="00000500000000000000" pitchFamily="2" charset="0"/>
              </a:rPr>
              <a:t>Leadership in professional organizations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r>
              <a:rPr lang="en-US" sz="2900" dirty="0">
                <a:latin typeface="Alegreya Sans" panose="00000500000000000000" pitchFamily="2" charset="0"/>
              </a:rPr>
              <a:t>Quality improvement focused on systems of care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r>
              <a:rPr lang="en-US" sz="2900" dirty="0">
                <a:latin typeface="Alegreya Sans" panose="00000500000000000000" pitchFamily="2" charset="0"/>
              </a:rPr>
              <a:t>Contribution to community benefit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r>
              <a:rPr lang="en-US" sz="2900" dirty="0">
                <a:latin typeface="Alegreya Sans" panose="00000500000000000000" pitchFamily="2" charset="0"/>
              </a:rPr>
              <a:t>Community or paraprofessional education and training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r>
              <a:rPr lang="en-US" sz="2900" dirty="0">
                <a:latin typeface="Alegreya Sans" panose="00000500000000000000" pitchFamily="2" charset="0"/>
              </a:rPr>
              <a:t>Media or public speaking to raise profile of institution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accent5"/>
              </a:buClr>
            </a:pPr>
            <a:r>
              <a:rPr lang="en-US" sz="2900" dirty="0">
                <a:latin typeface="Alegreya Sans" panose="00000500000000000000" pitchFamily="2" charset="0"/>
              </a:rPr>
              <a:t>Service to profession through education or consultation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t="709" r="4850"/>
          <a:stretch/>
        </p:blipFill>
        <p:spPr bwMode="auto">
          <a:xfrm>
            <a:off x="8075612" y="1600200"/>
            <a:ext cx="3351369" cy="2387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7"/>
          <a:stretch/>
        </p:blipFill>
        <p:spPr bwMode="auto">
          <a:xfrm>
            <a:off x="9371012" y="3352800"/>
            <a:ext cx="2375937" cy="2756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730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9144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Other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08412" y="2438400"/>
            <a:ext cx="10666572" cy="4419600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latin typeface="Alegreya Sans" panose="00000500000000000000" pitchFamily="2" charset="0"/>
              </a:rPr>
              <a:t>Team science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latin typeface="Alegreya Sans" panose="00000500000000000000" pitchFamily="2" charset="0"/>
              </a:rPr>
              <a:t>Personal statements</a:t>
            </a:r>
          </a:p>
          <a:p>
            <a:pPr lvl="1">
              <a:buFont typeface="Alegreya Sans" panose="00000500000000000000" pitchFamily="2" charset="0"/>
              <a:buChar char="–"/>
            </a:pPr>
            <a:r>
              <a:rPr lang="en-US" sz="3000" dirty="0">
                <a:latin typeface="Alegreya Sans" panose="00000500000000000000" pitchFamily="2" charset="0"/>
              </a:rPr>
              <a:t>Think about your “story” and how it all fits together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latin typeface="Alegreya Sans" panose="00000500000000000000" pitchFamily="2" charset="0"/>
              </a:rPr>
              <a:t>Relationship development and networking</a:t>
            </a:r>
          </a:p>
          <a:p>
            <a:pPr lvl="1"/>
            <a:endParaRPr lang="en-US" dirty="0"/>
          </a:p>
        </p:txBody>
      </p:sp>
      <p:pic>
        <p:nvPicPr>
          <p:cNvPr id="2050" name="Picture 2" descr="child-thinking - Empowered Kids">
            <a:extLst>
              <a:ext uri="{FF2B5EF4-FFF2-40B4-BE49-F238E27FC236}">
                <a16:creationId xmlns:a16="http://schemas.microsoft.com/office/drawing/2014/main" id="{BEA4A9FD-A7AE-4899-B654-9AC7F0A0D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t="-473" r="30769" b="-1"/>
          <a:stretch/>
        </p:blipFill>
        <p:spPr bwMode="auto">
          <a:xfrm>
            <a:off x="303212" y="2057400"/>
            <a:ext cx="3048001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0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0812" y="697424"/>
            <a:ext cx="10969625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Team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3212" y="1981200"/>
            <a:ext cx="11277600" cy="4525963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Per NIH:  “…collaborative efforts to address a scientific challenge that leverages the strengths and expertise of professionals trained in different fields.”</a:t>
            </a:r>
          </a:p>
          <a:p>
            <a:pPr>
              <a:spcBef>
                <a:spcPts val="1800"/>
              </a:spcBef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Important opportunity for community engagement and recognition</a:t>
            </a:r>
          </a:p>
          <a:p>
            <a:pPr lvl="2">
              <a:buFont typeface="Alegreya Sans" panose="00000500000000000000" pitchFamily="2" charset="0"/>
              <a:buChar char="–"/>
            </a:pPr>
            <a:r>
              <a:rPr lang="en-US" sz="3000" dirty="0">
                <a:latin typeface="Alegreya Sans" panose="00000500000000000000" pitchFamily="2" charset="0"/>
              </a:rPr>
              <a:t>Shared benefit</a:t>
            </a:r>
          </a:p>
          <a:p>
            <a:pPr lvl="2">
              <a:buFont typeface="Alegreya Sans" panose="00000500000000000000" pitchFamily="2" charset="0"/>
              <a:buChar char="–"/>
            </a:pPr>
            <a:r>
              <a:rPr lang="en-US" sz="3000" dirty="0">
                <a:latin typeface="Alegreya Sans" panose="00000500000000000000" pitchFamily="2" charset="0"/>
              </a:rPr>
              <a:t>Clear guidelines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4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411" y="685800"/>
            <a:ext cx="10969625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46812" y="2667000"/>
            <a:ext cx="10969625" cy="4525963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What will help you be successful?</a:t>
            </a:r>
          </a:p>
          <a:p>
            <a:pPr>
              <a:spcBef>
                <a:spcPts val="1800"/>
              </a:spcBef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What are the barriers?</a:t>
            </a:r>
          </a:p>
        </p:txBody>
      </p:sp>
      <p:pic>
        <p:nvPicPr>
          <p:cNvPr id="1026" name="Picture 2" descr="Do Babies Recognize Themselves in the Mirror?">
            <a:extLst>
              <a:ext uri="{FF2B5EF4-FFF2-40B4-BE49-F238E27FC236}">
                <a16:creationId xmlns:a16="http://schemas.microsoft.com/office/drawing/2014/main" id="{30BCCDA8-F3DC-447B-A7E2-9BF63FB6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6" y="2057400"/>
            <a:ext cx="5188277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038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5612" y="990600"/>
            <a:ext cx="10969625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Keys to Success - </a:t>
            </a:r>
            <a:r>
              <a:rPr lang="en-US" sz="54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Planning</a:t>
            </a:r>
            <a:endParaRPr lang="en-US" sz="4800" b="1" dirty="0">
              <a:solidFill>
                <a:schemeClr val="accent6"/>
              </a:solidFill>
              <a:latin typeface="Alegreya Sans" panose="000005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5612" y="2286000"/>
            <a:ext cx="11658600" cy="49244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Just as you would for any academic activity, be thoughtful about your goals, methods and desired outcomes</a:t>
            </a:r>
          </a:p>
          <a:p>
            <a:pPr>
              <a:spcBef>
                <a:spcPts val="1800"/>
              </a:spcBef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Know your institution’s promotion criteria inside and out</a:t>
            </a:r>
          </a:p>
          <a:p>
            <a:pPr>
              <a:spcBef>
                <a:spcPts val="1800"/>
              </a:spcBef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Develop a plan for documenting progress and outcomes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chemeClr val="accent5"/>
              </a:buClr>
            </a:pPr>
            <a:r>
              <a:rPr lang="en-US" sz="3200" dirty="0">
                <a:latin typeface="Alegreya Sans" panose="00000500000000000000" pitchFamily="2" charset="0"/>
              </a:rPr>
              <a:t>Consider how your activities fit into and support your overall academic career path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chemeClr val="accent5"/>
              </a:buClr>
            </a:pPr>
            <a:r>
              <a:rPr lang="en-US" sz="3200">
                <a:latin typeface="Alegreya Sans" panose="00000500000000000000" pitchFamily="2" charset="0"/>
              </a:rPr>
              <a:t>Identify mentors</a:t>
            </a:r>
            <a:endParaRPr lang="en-US" sz="3200" dirty="0">
              <a:latin typeface="Alegreya Sans" panose="000005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2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412" y="838200"/>
            <a:ext cx="10969625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Keys to Success - </a:t>
            </a:r>
            <a:r>
              <a:rPr lang="en-US" sz="54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Learning</a:t>
            </a:r>
            <a:endParaRPr lang="en-US" sz="4800" b="1" dirty="0">
              <a:solidFill>
                <a:schemeClr val="accent6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3212" y="1981200"/>
            <a:ext cx="10969625" cy="4525963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Public health and adult education frameworks</a:t>
            </a:r>
          </a:p>
          <a:p>
            <a:pPr>
              <a:spcBef>
                <a:spcPts val="1800"/>
              </a:spcBef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Peer and special interest groups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latin typeface="Alegreya Sans" panose="00000500000000000000" pitchFamily="2" charset="0"/>
              </a:rPr>
              <a:t>AAP Community Pediatrics Training Initiative </a:t>
            </a:r>
            <a:r>
              <a:rPr lang="en-US" sz="3200" dirty="0">
                <a:latin typeface="Alegreya Sans" panose="00000500000000000000" pitchFamily="2" charset="0"/>
                <a:hlinkClick r:id="rId2"/>
              </a:rPr>
              <a:t>www.aap.org/en-us/advocacy-and-policy/aap-health-initiatives/CPTI</a:t>
            </a:r>
            <a:endParaRPr lang="en-US" sz="3200" dirty="0">
              <a:latin typeface="Alegreya Sans" panose="00000500000000000000" pitchFamily="2" charset="0"/>
            </a:endParaRP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US" sz="3200" dirty="0">
                <a:latin typeface="Alegreya Sans" panose="00000500000000000000" pitchFamily="2" charset="0"/>
              </a:rPr>
              <a:t>APA Advocacy Education SIG </a:t>
            </a:r>
            <a:r>
              <a:rPr lang="en-US" sz="3200" dirty="0">
                <a:latin typeface="Alegreya Sans" panose="00000500000000000000" pitchFamily="2" charset="0"/>
                <a:hlinkClick r:id="rId3"/>
              </a:rPr>
              <a:t>https://www.academicpeds.org/sig/advocacy-training</a:t>
            </a:r>
            <a:endParaRPr lang="en-US" sz="3200" dirty="0">
              <a:latin typeface="Alegreya Sans" panose="00000500000000000000" pitchFamily="2" charset="0"/>
            </a:endParaRPr>
          </a:p>
          <a:p>
            <a:pPr lvl="1">
              <a:spcBef>
                <a:spcPts val="1800"/>
              </a:spcBef>
            </a:pPr>
            <a:r>
              <a:rPr lang="en-US" sz="3200" dirty="0">
                <a:latin typeface="Alegreya Sans" panose="00000500000000000000" pitchFamily="2" charset="0"/>
              </a:rPr>
              <a:t>Non-medical literature (e.g. business, non-profit)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6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3212" y="1066800"/>
            <a:ext cx="10969625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Keys to Success - </a:t>
            </a:r>
            <a:r>
              <a:rPr lang="en-US" sz="54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Implementation</a:t>
            </a:r>
            <a:endParaRPr lang="en-US" sz="4800" b="1" dirty="0">
              <a:solidFill>
                <a:schemeClr val="accent6"/>
              </a:solidFill>
              <a:latin typeface="Alegreya Sans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4212" y="2332037"/>
            <a:ext cx="11353800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Find ways to disseminate your work and achievements, through both academic and lay publications or venues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Seek out leadership and teaching opportunities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Be flexible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Be bold – don’t hesitate to speak up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4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t="1219" r="5106"/>
          <a:stretch/>
        </p:blipFill>
        <p:spPr>
          <a:xfrm>
            <a:off x="-26605" y="0"/>
            <a:ext cx="12242035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B35B45-AA4A-42D0-A134-AD0973E7AB59}"/>
              </a:ext>
            </a:extLst>
          </p:cNvPr>
          <p:cNvSpPr txBox="1">
            <a:spLocks/>
          </p:cNvSpPr>
          <p:nvPr/>
        </p:nvSpPr>
        <p:spPr>
          <a:xfrm>
            <a:off x="-1677988" y="4724400"/>
            <a:ext cx="10969943" cy="1143000"/>
          </a:xfrm>
          <a:prstGeom prst="rect">
            <a:avLst/>
          </a:prstGeom>
        </p:spPr>
        <p:txBody>
          <a:bodyPr vert="horz" lIns="114062" tIns="57031" rIns="114062" bIns="57031" rtlCol="0" anchor="ctr">
            <a:noAutofit/>
          </a:bodyPr>
          <a:lstStyle>
            <a:lvl1pPr algn="ctr" defTabSz="1140623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Alegreya Sans" panose="00000500000000000000" pitchFamily="2" charset="0"/>
              </a:rPr>
              <a:t>Ready to dive in?   </a:t>
            </a:r>
          </a:p>
        </p:txBody>
      </p:sp>
    </p:spTree>
    <p:extLst>
      <p:ext uri="{BB962C8B-B14F-4D97-AF65-F5344CB8AC3E}">
        <p14:creationId xmlns:p14="http://schemas.microsoft.com/office/powerpoint/2010/main" val="328624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4212" y="1981200"/>
            <a:ext cx="4495800" cy="43221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legreya Sans" panose="00000500000000000000" pitchFamily="2" charset="0"/>
              </a:rPr>
              <a:t>Introduce yourself in the chat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legreya Sans" panose="00000500000000000000" pitchFamily="2" charset="0"/>
              </a:rPr>
              <a:t>Scholarly and/or advocacy interests and activities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legreya Sans" panose="00000500000000000000" pitchFamily="2" charset="0"/>
              </a:rPr>
              <a:t>What you’d like to learn today</a:t>
            </a: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96" y="3239798"/>
            <a:ext cx="3440875" cy="3443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09F12A-417E-49F6-B7C1-897DBE8D68FB}"/>
              </a:ext>
            </a:extLst>
          </p:cNvPr>
          <p:cNvSpPr txBox="1"/>
          <p:nvPr/>
        </p:nvSpPr>
        <p:spPr>
          <a:xfrm>
            <a:off x="4834291" y="860551"/>
            <a:ext cx="2520242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4799" b="1" dirty="0">
                <a:solidFill>
                  <a:srgbClr val="D84E19"/>
                </a:solidFill>
                <a:latin typeface="Alegreya Sans" panose="00000500000000000000" pitchFamily="2" charset="0"/>
              </a:rPr>
              <a:t>Welcome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t="42294" r="28169" b="7523"/>
          <a:stretch/>
        </p:blipFill>
        <p:spPr bwMode="auto">
          <a:xfrm>
            <a:off x="6094413" y="2178515"/>
            <a:ext cx="3856738" cy="268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843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6EA0D8E-CF21-4A1B-AA23-02E132883529}"/>
              </a:ext>
            </a:extLst>
          </p:cNvPr>
          <p:cNvSpPr txBox="1"/>
          <p:nvPr/>
        </p:nvSpPr>
        <p:spPr>
          <a:xfrm>
            <a:off x="0" y="5559997"/>
            <a:ext cx="12266612" cy="1453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33" y="2078037"/>
            <a:ext cx="4657117" cy="2701925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The Conundrum of</a:t>
            </a:r>
            <a:br>
              <a:rPr lang="en-US" sz="4400" b="1" dirty="0">
                <a:solidFill>
                  <a:schemeClr val="accent6"/>
                </a:solidFill>
                <a:latin typeface="Alegreya Sans" panose="00000500000000000000" pitchFamily="2" charset="0"/>
              </a:rPr>
            </a:br>
            <a:r>
              <a:rPr lang="en-US" sz="44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21</a:t>
            </a:r>
            <a:r>
              <a:rPr lang="en-US" sz="4400" b="1" baseline="30000" dirty="0">
                <a:solidFill>
                  <a:schemeClr val="accent6"/>
                </a:solidFill>
                <a:latin typeface="Alegreya Sans" panose="00000500000000000000" pitchFamily="2" charset="0"/>
              </a:rPr>
              <a:t>st</a:t>
            </a:r>
            <a:r>
              <a:rPr lang="en-US" sz="44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 Century </a:t>
            </a:r>
            <a:br>
              <a:rPr lang="en-US" sz="4400" b="1" dirty="0">
                <a:solidFill>
                  <a:schemeClr val="accent6"/>
                </a:solidFill>
                <a:latin typeface="Alegreya Sans" panose="00000500000000000000" pitchFamily="2" charset="0"/>
              </a:rPr>
            </a:br>
            <a:r>
              <a:rPr lang="en-US" sz="44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Academic Medicine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41812" y="457200"/>
            <a:ext cx="7627399" cy="6185282"/>
            <a:chOff x="1485900" y="406057"/>
            <a:chExt cx="5410200" cy="4361583"/>
          </a:xfrm>
        </p:grpSpPr>
        <p:sp>
          <p:nvSpPr>
            <p:cNvPr id="4" name="_s19460"/>
            <p:cNvSpPr>
              <a:spLocks noChangeArrowheads="1" noTextEdit="1"/>
            </p:cNvSpPr>
            <p:nvPr/>
          </p:nvSpPr>
          <p:spPr bwMode="auto">
            <a:xfrm>
              <a:off x="1773550" y="2204621"/>
              <a:ext cx="2392249" cy="2045428"/>
            </a:xfrm>
            <a:prstGeom prst="ellipse">
              <a:avLst/>
            </a:prstGeom>
            <a:solidFill>
              <a:schemeClr val="accent6">
                <a:lumMod val="75000"/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_s19462"/>
            <p:cNvSpPr>
              <a:spLocks noChangeArrowheads="1" noTextEdit="1"/>
            </p:cNvSpPr>
            <p:nvPr/>
          </p:nvSpPr>
          <p:spPr bwMode="auto">
            <a:xfrm>
              <a:off x="2743200" y="1435760"/>
              <a:ext cx="2576086" cy="1873164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_s19464"/>
            <p:cNvSpPr>
              <a:spLocks noChangeArrowheads="1" noTextEdit="1"/>
            </p:cNvSpPr>
            <p:nvPr/>
          </p:nvSpPr>
          <p:spPr bwMode="auto">
            <a:xfrm>
              <a:off x="3929938" y="2160694"/>
              <a:ext cx="2411022" cy="205864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23617" y="4322728"/>
              <a:ext cx="5121408" cy="444912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latin typeface="Alegreya Sans" panose="00000500000000000000" pitchFamily="2" charset="0"/>
                </a:rPr>
                <a:t>SCHOLARSHIP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5900" y="406057"/>
              <a:ext cx="5410200" cy="444912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latin typeface="Alegreya Sans" panose="00000500000000000000" pitchFamily="2" charset="0"/>
                </a:rPr>
                <a:t>CLINICAL PRODUCTIVITY (RVUs)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3701371" y="916561"/>
              <a:ext cx="609600" cy="47527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7568" y="1977855"/>
              <a:ext cx="1690455" cy="476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legreya Sans" panose="00000500000000000000" pitchFamily="2" charset="0"/>
                </a:rPr>
                <a:t>Education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3100685"/>
              <a:ext cx="1524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legreya Sans" panose="00000500000000000000" pitchFamily="2" charset="0"/>
                </a:rPr>
                <a:t>Research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34277" y="2981810"/>
              <a:ext cx="1524000" cy="71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atin typeface="Alegreya Sans" panose="00000500000000000000" pitchFamily="2" charset="0"/>
                </a:rPr>
                <a:t>Advocacy &amp; Service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133600" y="926359"/>
              <a:ext cx="609600" cy="128789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332886" y="891621"/>
              <a:ext cx="609600" cy="128789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037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-381794" y="762000"/>
            <a:ext cx="12952412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Let’s Review … Criteria for Promotion and Tenure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82601" y="2057399"/>
            <a:ext cx="5789613" cy="4525963"/>
          </a:xfrm>
        </p:spPr>
        <p:txBody>
          <a:bodyPr>
            <a:normAutofit/>
          </a:bodyPr>
          <a:lstStyle/>
          <a:p>
            <a:pPr marL="71289" indent="0">
              <a:lnSpc>
                <a:spcPct val="80000"/>
              </a:lnSpc>
              <a:buNone/>
            </a:pPr>
            <a:r>
              <a:rPr lang="en-US" sz="3200" b="1" dirty="0">
                <a:latin typeface="Alegreya Sans" panose="00000500000000000000" pitchFamily="2" charset="0"/>
              </a:rPr>
              <a:t>Varies between institutions, however some common elements</a:t>
            </a:r>
          </a:p>
          <a:p>
            <a:pPr marL="941638" lvl="1" indent="-570311">
              <a:lnSpc>
                <a:spcPct val="8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legreya Sans" panose="00000500000000000000" pitchFamily="2" charset="0"/>
              </a:rPr>
              <a:t>Research Scholarship (or, “other creative achievement”)</a:t>
            </a:r>
          </a:p>
          <a:p>
            <a:pPr marL="941638" lvl="1" indent="-570311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legreya Sans" panose="00000500000000000000" pitchFamily="2" charset="0"/>
              </a:rPr>
              <a:t>Teaching</a:t>
            </a:r>
          </a:p>
          <a:p>
            <a:pPr marL="941638" lvl="1" indent="-570311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legreya Sans" panose="00000500000000000000" pitchFamily="2" charset="0"/>
              </a:rPr>
              <a:t>Service</a:t>
            </a:r>
          </a:p>
          <a:p>
            <a:pPr marL="1140623" lvl="1" indent="-570311">
              <a:spcBef>
                <a:spcPts val="0"/>
              </a:spcBef>
            </a:pPr>
            <a:r>
              <a:rPr lang="en-US" sz="2800" dirty="0">
                <a:latin typeface="Alegreya Sans" panose="00000500000000000000" pitchFamily="2" charset="0"/>
              </a:rPr>
              <a:t>Professional</a:t>
            </a:r>
          </a:p>
          <a:p>
            <a:pPr marL="1140623" lvl="1" indent="-570311">
              <a:spcBef>
                <a:spcPts val="0"/>
              </a:spcBef>
            </a:pPr>
            <a:r>
              <a:rPr lang="en-US" sz="2800" dirty="0">
                <a:latin typeface="Alegreya Sans" panose="00000500000000000000" pitchFamily="2" charset="0"/>
              </a:rPr>
              <a:t>Institutional</a:t>
            </a:r>
          </a:p>
          <a:p>
            <a:pPr marL="1140623" lvl="1" indent="-570311">
              <a:spcBef>
                <a:spcPts val="0"/>
              </a:spcBef>
            </a:pPr>
            <a:r>
              <a:rPr lang="en-US" sz="2800" dirty="0">
                <a:latin typeface="Alegreya Sans" panose="00000500000000000000" pitchFamily="2" charset="0"/>
              </a:rPr>
              <a:t>Clinical</a:t>
            </a:r>
            <a:endParaRPr lang="en-US" sz="2400" dirty="0">
              <a:latin typeface="Alegreya Sans" panose="000005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6260794" y="2286000"/>
            <a:ext cx="5295492" cy="31346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1" indent="0" algn="ctr">
              <a:buNone/>
            </a:pPr>
            <a:r>
              <a:rPr lang="en-US" sz="3400" b="1" i="1" dirty="0">
                <a:solidFill>
                  <a:schemeClr val="tx2"/>
                </a:solidFill>
                <a:latin typeface="Alegreya Sans" panose="00000500000000000000" pitchFamily="2" charset="0"/>
              </a:rPr>
              <a:t>While most institutions do not have a formal Advocacy Portfolio (yet!), faculty can successfully build their academic portfolio through their advocacy activities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652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2" y="838200"/>
            <a:ext cx="10969625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Strategic Planning for Advancement: Requirements </a:t>
            </a:r>
            <a:r>
              <a:rPr lang="en-US" sz="4400" b="1" i="1" dirty="0">
                <a:solidFill>
                  <a:schemeClr val="accent6"/>
                </a:solidFill>
                <a:latin typeface="Alegreya Sans" panose="00000500000000000000" pitchFamily="2" charset="0"/>
              </a:rPr>
              <a:t>Independent</a:t>
            </a:r>
            <a:r>
              <a:rPr lang="en-US" sz="44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 of Scholarly Domain</a:t>
            </a:r>
            <a:endParaRPr lang="en-US" sz="3600" b="1" dirty="0">
              <a:solidFill>
                <a:schemeClr val="accent6"/>
              </a:solidFill>
              <a:latin typeface="Alegreya Sans" panose="000005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37212" y="2256503"/>
            <a:ext cx="70104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14062" tIns="57031" rIns="114062" bIns="5703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9pPr>
          </a:lstStyle>
          <a:p>
            <a:pPr marL="1139825" indent="-677863">
              <a:buFont typeface="Arial" charset="0"/>
              <a:buNone/>
              <a:tabLst>
                <a:tab pos="1711325" algn="l"/>
              </a:tabLst>
            </a:pPr>
            <a:r>
              <a:rPr lang="en-US" altLang="en-US" sz="3200" b="1" dirty="0">
                <a:latin typeface="Alegreya Sans" panose="00000500000000000000" pitchFamily="2" charset="0"/>
                <a:ea typeface="ＭＳ Ｐゴシック" charset="-128"/>
              </a:rPr>
              <a:t>                   Professor</a:t>
            </a:r>
          </a:p>
          <a:p>
            <a:pPr>
              <a:spcBef>
                <a:spcPts val="3600"/>
              </a:spcBef>
              <a:buClr>
                <a:schemeClr val="accent5"/>
              </a:buClr>
            </a:pPr>
            <a:r>
              <a:rPr lang="en-US" altLang="en-US" dirty="0">
                <a:latin typeface="Alegreya Sans" panose="00000500000000000000" pitchFamily="2" charset="0"/>
                <a:ea typeface="ＭＳ Ｐゴシック" charset="-128"/>
              </a:rPr>
              <a:t>National reputation and expertise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chemeClr val="accent5"/>
              </a:buClr>
            </a:pPr>
            <a:r>
              <a:rPr lang="en-US" altLang="en-US" dirty="0">
                <a:latin typeface="Alegreya Sans" panose="00000500000000000000" pitchFamily="2" charset="0"/>
                <a:ea typeface="ＭＳ Ｐゴシック" charset="-128"/>
              </a:rPr>
              <a:t>Demonstrated mentorship with outcomes</a:t>
            </a:r>
          </a:p>
          <a:p>
            <a:pPr>
              <a:buClr>
                <a:schemeClr val="accent5"/>
              </a:buClr>
            </a:pPr>
            <a:r>
              <a:rPr lang="en-US" altLang="en-US" dirty="0">
                <a:latin typeface="Alegreya Sans" panose="00000500000000000000" pitchFamily="2" charset="0"/>
                <a:ea typeface="ＭＳ Ｐゴシック" charset="-128"/>
              </a:rPr>
              <a:t>Professional leadership</a:t>
            </a:r>
          </a:p>
          <a:p>
            <a:pPr>
              <a:buClr>
                <a:schemeClr val="accent5"/>
              </a:buClr>
            </a:pPr>
            <a:r>
              <a:rPr lang="en-US" altLang="en-US" dirty="0">
                <a:latin typeface="Alegreya Sans" panose="00000500000000000000" pitchFamily="2" charset="0"/>
                <a:ea typeface="ＭＳ Ｐゴシック" charset="-128"/>
              </a:rPr>
              <a:t>High-impact grants and publications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00063" y="2256503"/>
            <a:ext cx="57912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14062" tIns="57031" rIns="114062" bIns="5703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0" i="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200" b="1" dirty="0">
                <a:latin typeface="Alegreya Sans" panose="00000500000000000000" pitchFamily="2" charset="0"/>
                <a:ea typeface="ＭＳ Ｐゴシック" charset="-128"/>
              </a:rPr>
              <a:t>Associate Professor</a:t>
            </a:r>
          </a:p>
          <a:p>
            <a:endParaRPr lang="en-US" altLang="en-US" sz="2500" dirty="0">
              <a:latin typeface="Alegreya Sans" panose="00000500000000000000" pitchFamily="2" charset="0"/>
              <a:ea typeface="ＭＳ Ｐゴシック" charset="-128"/>
            </a:endParaRPr>
          </a:p>
          <a:p>
            <a:pPr>
              <a:spcBef>
                <a:spcPts val="0"/>
              </a:spcBef>
              <a:buClr>
                <a:schemeClr val="accent5"/>
              </a:buClr>
            </a:pPr>
            <a:r>
              <a:rPr lang="en-US" altLang="en-US" dirty="0">
                <a:latin typeface="Alegreya Sans" panose="00000500000000000000" pitchFamily="2" charset="0"/>
                <a:ea typeface="ＭＳ Ｐゴシック" charset="-128"/>
              </a:rPr>
              <a:t>Clinical excellence</a:t>
            </a:r>
          </a:p>
          <a:p>
            <a:pPr>
              <a:buClr>
                <a:schemeClr val="accent5"/>
              </a:buClr>
            </a:pPr>
            <a:r>
              <a:rPr lang="en-US" altLang="en-US" dirty="0">
                <a:latin typeface="Alegreya Sans" panose="00000500000000000000" pitchFamily="2" charset="0"/>
                <a:ea typeface="ＭＳ Ｐゴシック" charset="-128"/>
              </a:rPr>
              <a:t>Teaching and mentorship</a:t>
            </a:r>
          </a:p>
          <a:p>
            <a:pPr>
              <a:buClr>
                <a:schemeClr val="accent5"/>
              </a:buClr>
            </a:pPr>
            <a:r>
              <a:rPr lang="en-US" altLang="en-US" dirty="0">
                <a:latin typeface="Alegreya Sans" panose="00000500000000000000" pitchFamily="2" charset="0"/>
                <a:ea typeface="ＭＳ Ｐゴシック" charset="-128"/>
              </a:rPr>
              <a:t>Professional recognition</a:t>
            </a:r>
          </a:p>
          <a:p>
            <a:pPr>
              <a:buClr>
                <a:schemeClr val="accent5"/>
              </a:buClr>
            </a:pPr>
            <a:r>
              <a:rPr lang="en-US" altLang="en-US" dirty="0">
                <a:latin typeface="Alegreya Sans" panose="00000500000000000000" pitchFamily="2" charset="0"/>
                <a:ea typeface="ＭＳ Ｐゴシック" charset="-128"/>
              </a:rPr>
              <a:t>Number of grants and publications</a:t>
            </a:r>
          </a:p>
        </p:txBody>
      </p:sp>
    </p:spTree>
    <p:extLst>
      <p:ext uri="{BB962C8B-B14F-4D97-AF65-F5344CB8AC3E}">
        <p14:creationId xmlns:p14="http://schemas.microsoft.com/office/powerpoint/2010/main" val="119575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412" y="655637"/>
            <a:ext cx="10969625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Glassick’s Model of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11199" y="1830387"/>
            <a:ext cx="5383213" cy="4525963"/>
          </a:xfrm>
        </p:spPr>
        <p:txBody>
          <a:bodyPr>
            <a:normAutofit/>
          </a:bodyPr>
          <a:lstStyle/>
          <a:p>
            <a:pPr marL="628650" indent="-628650"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Clear goals</a:t>
            </a:r>
          </a:p>
          <a:p>
            <a:pPr marL="628650" indent="-628650"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Adequate preparation</a:t>
            </a:r>
          </a:p>
          <a:p>
            <a:pPr marL="628650" indent="-628650"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Appropriate methods</a:t>
            </a:r>
          </a:p>
          <a:p>
            <a:pPr marL="628650" indent="-628650"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Outstanding results</a:t>
            </a:r>
          </a:p>
          <a:p>
            <a:pPr marL="628650" indent="-628650"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Effective communication</a:t>
            </a:r>
          </a:p>
          <a:p>
            <a:pPr marL="628650" indent="-628650">
              <a:buClr>
                <a:schemeClr val="accent5"/>
              </a:buClr>
            </a:pPr>
            <a:r>
              <a:rPr lang="en-US" sz="3600" dirty="0">
                <a:latin typeface="Alegreya Sans" panose="00000500000000000000" pitchFamily="2" charset="0"/>
              </a:rPr>
              <a:t>Reflective critique</a:t>
            </a:r>
          </a:p>
        </p:txBody>
      </p:sp>
      <p:pic>
        <p:nvPicPr>
          <p:cNvPr id="2050" name="Picture 2" descr="From Idea to Implementation: Moving your Educational Project from Brain to  Bedside Timothy Farrell, MD, Utah; Deb Simpson, PhD, MCW; Manuel Eskildsen,  - ppt download">
            <a:extLst>
              <a:ext uri="{FF2B5EF4-FFF2-40B4-BE49-F238E27FC236}">
                <a16:creationId xmlns:a16="http://schemas.microsoft.com/office/drawing/2014/main" id="{B0696A34-E233-4DA6-BBE4-91F1D0C10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11" y="1905000"/>
            <a:ext cx="5002126" cy="375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3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E7DF5B-8B0E-40F3-B69F-EAAD7557393B}"/>
              </a:ext>
            </a:extLst>
          </p:cNvPr>
          <p:cNvSpPr txBox="1"/>
          <p:nvPr/>
        </p:nvSpPr>
        <p:spPr>
          <a:xfrm flipH="1">
            <a:off x="0" y="5943600"/>
            <a:ext cx="12188824" cy="1087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729F6-5C59-4BAF-A4CC-87A969C5E9D6}"/>
              </a:ext>
            </a:extLst>
          </p:cNvPr>
          <p:cNvSpPr txBox="1"/>
          <p:nvPr/>
        </p:nvSpPr>
        <p:spPr>
          <a:xfrm>
            <a:off x="76180" y="5817541"/>
            <a:ext cx="12039772" cy="369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126"/>
            <a:endParaRPr lang="en-US" sz="17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" y="570066"/>
            <a:ext cx="10969943" cy="11427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399" b="1" dirty="0">
                <a:solidFill>
                  <a:schemeClr val="accent6"/>
                </a:solidFill>
                <a:latin typeface="Alegreya Sans" panose="00000500000000000000" pitchFamily="2" charset="0"/>
              </a:rPr>
              <a:t>Glassick’s Model of Scholarship Applied to Health Advocacy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8218399"/>
              </p:ext>
            </p:extLst>
          </p:nvPr>
        </p:nvGraphicFramePr>
        <p:xfrm>
          <a:off x="152360" y="1730867"/>
          <a:ext cx="11884104" cy="48694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1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5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2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legreya Sans" panose="00000500000000000000" pitchFamily="2" charset="0"/>
                        </a:rPr>
                        <a:t>Scholarship</a:t>
                      </a:r>
                    </a:p>
                  </a:txBody>
                  <a:tcPr marL="186282" marR="186282" marT="45708" marB="45708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legreya Sans" panose="00000500000000000000" pitchFamily="2" charset="0"/>
                        </a:rPr>
                        <a:t>Advocacy</a:t>
                      </a:r>
                    </a:p>
                  </a:txBody>
                  <a:tcPr marL="186282" marR="186282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legreya Sans" panose="00000500000000000000" pitchFamily="2" charset="0"/>
                        </a:rPr>
                        <a:t>Clear Goals</a:t>
                      </a:r>
                    </a:p>
                  </a:txBody>
                  <a:tcPr marL="186282" marR="186282" marT="45708" marB="457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400" dirty="0">
                          <a:latin typeface="Alegreya Sans" panose="00000500000000000000" pitchFamily="2" charset="0"/>
                        </a:rPr>
                        <a:t>Short- and long-term goals for change in patient and community health</a:t>
                      </a:r>
                    </a:p>
                  </a:txBody>
                  <a:tcPr marL="186282" marR="186282" marT="45708" marB="457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legreya Sans" panose="00000500000000000000" pitchFamily="2" charset="0"/>
                        </a:rPr>
                        <a:t>Adequate Preparation</a:t>
                      </a:r>
                    </a:p>
                  </a:txBody>
                  <a:tcPr marL="186282" marR="186282" marT="45708" marB="457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400" dirty="0">
                          <a:latin typeface="Alegreya Sans" panose="00000500000000000000" pitchFamily="2" charset="0"/>
                        </a:rPr>
                        <a:t>Development of content expertise and relationships to advance goals</a:t>
                      </a:r>
                    </a:p>
                  </a:txBody>
                  <a:tcPr marL="186282" marR="186282" marT="45708" marB="457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76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legreya Sans" panose="00000500000000000000" pitchFamily="2" charset="0"/>
                        </a:rPr>
                        <a:t>Appropriate methods</a:t>
                      </a:r>
                    </a:p>
                  </a:txBody>
                  <a:tcPr marL="186282" marR="186282" marT="45708" marB="457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400" dirty="0">
                          <a:latin typeface="Alegreya Sans" panose="00000500000000000000" pitchFamily="2" charset="0"/>
                        </a:rPr>
                        <a:t>Planful and strategic approach often using rapid cycle evaluation</a:t>
                      </a:r>
                    </a:p>
                  </a:txBody>
                  <a:tcPr marL="186282" marR="186282" marT="45708" marB="4570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86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legreya Sans" panose="00000500000000000000" pitchFamily="2" charset="0"/>
                        </a:rPr>
                        <a:t>Outstanding results</a:t>
                      </a:r>
                    </a:p>
                  </a:txBody>
                  <a:tcPr marL="186282" marR="186282" marT="45708" marB="457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400" dirty="0">
                          <a:latin typeface="Alegreya Sans" panose="00000500000000000000" pitchFamily="2" charset="0"/>
                        </a:rPr>
                        <a:t>Identify metrics from outset-both process and outcome.  Measure what you can,</a:t>
                      </a:r>
                      <a:r>
                        <a:rPr lang="en-US" sz="2400" baseline="0" dirty="0">
                          <a:latin typeface="Alegreya Sans" panose="00000500000000000000" pitchFamily="2" charset="0"/>
                        </a:rPr>
                        <a:t> when you can</a:t>
                      </a:r>
                      <a:endParaRPr lang="en-US" sz="2400" dirty="0">
                        <a:latin typeface="Alegreya Sans" panose="00000500000000000000" pitchFamily="2" charset="0"/>
                      </a:endParaRPr>
                    </a:p>
                  </a:txBody>
                  <a:tcPr marL="186282" marR="186282" marT="45708" marB="4570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86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legreya Sans" panose="00000500000000000000" pitchFamily="2" charset="0"/>
                        </a:rPr>
                        <a:t>Effective communication</a:t>
                      </a:r>
                    </a:p>
                  </a:txBody>
                  <a:tcPr marL="186282" marR="186282" marT="45708" marB="457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400" dirty="0">
                          <a:latin typeface="Alegreya Sans" panose="00000500000000000000" pitchFamily="2" charset="0"/>
                        </a:rPr>
                        <a:t>Audience</a:t>
                      </a:r>
                      <a:r>
                        <a:rPr lang="en-US" sz="2400" baseline="0" dirty="0">
                          <a:latin typeface="Alegreya Sans" panose="00000500000000000000" pitchFamily="2" charset="0"/>
                        </a:rPr>
                        <a:t> includes a</a:t>
                      </a:r>
                      <a:r>
                        <a:rPr lang="en-US" sz="2400" dirty="0">
                          <a:latin typeface="Alegreya Sans" panose="00000500000000000000" pitchFamily="2" charset="0"/>
                        </a:rPr>
                        <a:t>cademic,</a:t>
                      </a:r>
                      <a:r>
                        <a:rPr lang="en-US" sz="2400" baseline="0" dirty="0">
                          <a:latin typeface="Alegreya Sans" panose="00000500000000000000" pitchFamily="2" charset="0"/>
                        </a:rPr>
                        <a:t> community partners and policy makers</a:t>
                      </a:r>
                      <a:endParaRPr lang="en-US" sz="2400" dirty="0">
                        <a:latin typeface="Alegreya Sans" panose="00000500000000000000" pitchFamily="2" charset="0"/>
                      </a:endParaRPr>
                    </a:p>
                  </a:txBody>
                  <a:tcPr marL="186282" marR="186282" marT="45708" marB="4570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83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legreya Sans" panose="00000500000000000000" pitchFamily="2" charset="0"/>
                        </a:rPr>
                        <a:t>Reflective critique</a:t>
                      </a:r>
                    </a:p>
                  </a:txBody>
                  <a:tcPr marL="186282" marR="186282" marT="45708" marB="457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400" dirty="0">
                          <a:latin typeface="Alegreya Sans" panose="00000500000000000000" pitchFamily="2" charset="0"/>
                        </a:rPr>
                        <a:t>Learn</a:t>
                      </a:r>
                      <a:r>
                        <a:rPr lang="en-US" sz="2400" baseline="0" dirty="0">
                          <a:latin typeface="Alegreya Sans" panose="00000500000000000000" pitchFamily="2" charset="0"/>
                        </a:rPr>
                        <a:t> from unexpected turns and outside influences</a:t>
                      </a:r>
                      <a:endParaRPr lang="en-US" sz="2400" dirty="0">
                        <a:latin typeface="Alegreya Sans" panose="00000500000000000000" pitchFamily="2" charset="0"/>
                      </a:endParaRPr>
                    </a:p>
                  </a:txBody>
                  <a:tcPr marL="186282" marR="186282" marT="45708" marB="4570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70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68" y="643663"/>
            <a:ext cx="10969943" cy="11427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tabLst>
                <a:tab pos="3943755" algn="l"/>
              </a:tabLst>
            </a:pPr>
            <a:r>
              <a:rPr lang="en-US" sz="4799" b="1" dirty="0">
                <a:solidFill>
                  <a:schemeClr val="accent6"/>
                </a:solidFill>
                <a:latin typeface="Alegreya Sans" panose="00000500000000000000" pitchFamily="2" charset="0"/>
              </a:rPr>
              <a:t>Supporting Faculty Engagement:  Advocacy as Part of Your Academic Portfolio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68" y="1905397"/>
            <a:ext cx="9292242" cy="219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26078" y="4223934"/>
            <a:ext cx="8405211" cy="286151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legreya Sans" panose="00000500000000000000" pitchFamily="2" charset="0"/>
              </a:rPr>
              <a:t>Domains of Advocacy Activities</a:t>
            </a:r>
          </a:p>
          <a:p>
            <a:pPr lvl="1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399" dirty="0">
                <a:latin typeface="Alegreya Sans" panose="00000500000000000000" pitchFamily="2" charset="0"/>
              </a:rPr>
              <a:t>Advocacy engagement:  Practice or systems level activities</a:t>
            </a:r>
          </a:p>
          <a:p>
            <a:pPr lvl="1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399" dirty="0">
                <a:latin typeface="Alegreya Sans" panose="00000500000000000000" pitchFamily="2" charset="0"/>
              </a:rPr>
              <a:t>Knowledge dissemination:  To peers, public, policymakers</a:t>
            </a:r>
          </a:p>
          <a:p>
            <a:pPr lvl="1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399" dirty="0">
                <a:latin typeface="Alegreya Sans" panose="00000500000000000000" pitchFamily="2" charset="0"/>
              </a:rPr>
              <a:t>Community outreach: Team/collaborative science</a:t>
            </a:r>
          </a:p>
          <a:p>
            <a:pPr lvl="1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399" dirty="0">
                <a:latin typeface="Alegreya Sans" panose="00000500000000000000" pitchFamily="2" charset="0"/>
              </a:rPr>
              <a:t>Advocacy teaching and mentoring: Trainees </a:t>
            </a:r>
            <a:r>
              <a:rPr lang="en-US" sz="2399" i="1" dirty="0">
                <a:latin typeface="Alegreya Sans" panose="00000500000000000000" pitchFamily="2" charset="0"/>
              </a:rPr>
              <a:t>and</a:t>
            </a:r>
            <a:r>
              <a:rPr lang="en-US" sz="2399" dirty="0">
                <a:latin typeface="Alegreya Sans" panose="00000500000000000000" pitchFamily="2" charset="0"/>
              </a:rPr>
              <a:t> faculty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412" y="609600"/>
            <a:ext cx="10969625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accent6"/>
                </a:solidFill>
                <a:latin typeface="Alegreya Sans" panose="00000500000000000000" pitchFamily="2" charset="0"/>
              </a:rPr>
              <a:t>How Does this Translate into an Academic Portfolio/Dossier?</a:t>
            </a:r>
          </a:p>
        </p:txBody>
      </p:sp>
      <p:pic>
        <p:nvPicPr>
          <p:cNvPr id="3075" name="Picture 3" descr="C:\Users\lbeers\AppData\Local\Microsoft\Windows\INetCache\IE\VX37WMF7\jigsaw-puzzle-mismatc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949587"/>
            <a:ext cx="6553200" cy="42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76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P_slides_final_widescreen">
  <a:themeElements>
    <a:clrScheme name="AAP 1">
      <a:dk1>
        <a:sysClr val="windowText" lastClr="000000"/>
      </a:dk1>
      <a:lt1>
        <a:sysClr val="window" lastClr="FFFFFF"/>
      </a:lt1>
      <a:dk2>
        <a:srgbClr val="00247F"/>
      </a:dk2>
      <a:lt2>
        <a:srgbClr val="FDF5F2"/>
      </a:lt2>
      <a:accent1>
        <a:srgbClr val="00247F"/>
      </a:accent1>
      <a:accent2>
        <a:srgbClr val="1585B9"/>
      </a:accent2>
      <a:accent3>
        <a:srgbClr val="AFE3F5"/>
      </a:accent3>
      <a:accent4>
        <a:srgbClr val="AEC736"/>
      </a:accent4>
      <a:accent5>
        <a:srgbClr val="E9B424"/>
      </a:accent5>
      <a:accent6>
        <a:srgbClr val="D84E19"/>
      </a:accent6>
      <a:hlink>
        <a:srgbClr val="2364D8"/>
      </a:hlink>
      <a:folHlink>
        <a:srgbClr val="7973F5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I Affinity" id="{E6EBF551-49AB-4EDE-97C1-55DFA93B1397}" vid="{72F513B7-1166-4B04-B425-2E662FF8319C}"/>
    </a:ext>
  </a:extLst>
</a:theme>
</file>

<file path=ppt/theme/theme3.xml><?xml version="1.0" encoding="utf-8"?>
<a:theme xmlns:a="http://schemas.openxmlformats.org/drawingml/2006/main" name="2_AAP_slides_final_widescreen">
  <a:themeElements>
    <a:clrScheme name="AAP 1">
      <a:dk1>
        <a:sysClr val="windowText" lastClr="000000"/>
      </a:dk1>
      <a:lt1>
        <a:sysClr val="window" lastClr="FFFFFF"/>
      </a:lt1>
      <a:dk2>
        <a:srgbClr val="00247F"/>
      </a:dk2>
      <a:lt2>
        <a:srgbClr val="FDF5F2"/>
      </a:lt2>
      <a:accent1>
        <a:srgbClr val="00247F"/>
      </a:accent1>
      <a:accent2>
        <a:srgbClr val="1585B9"/>
      </a:accent2>
      <a:accent3>
        <a:srgbClr val="AFE3F5"/>
      </a:accent3>
      <a:accent4>
        <a:srgbClr val="AEC736"/>
      </a:accent4>
      <a:accent5>
        <a:srgbClr val="E9B424"/>
      </a:accent5>
      <a:accent6>
        <a:srgbClr val="D84E19"/>
      </a:accent6>
      <a:hlink>
        <a:srgbClr val="2364D8"/>
      </a:hlink>
      <a:folHlink>
        <a:srgbClr val="7973F5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I Affinity" id="{E6EBF551-49AB-4EDE-97C1-55DFA93B1397}" vid="{72F513B7-1166-4B04-B425-2E662FF8319C}"/>
    </a:ext>
  </a:extLst>
</a:theme>
</file>

<file path=ppt/theme/theme4.xml><?xml version="1.0" encoding="utf-8"?>
<a:theme xmlns:a="http://schemas.openxmlformats.org/drawingml/2006/main" name="8_Custom Design">
  <a:themeElements>
    <a:clrScheme name="AAP 1">
      <a:dk1>
        <a:sysClr val="windowText" lastClr="000000"/>
      </a:dk1>
      <a:lt1>
        <a:sysClr val="window" lastClr="FFFFFF"/>
      </a:lt1>
      <a:dk2>
        <a:srgbClr val="00247F"/>
      </a:dk2>
      <a:lt2>
        <a:srgbClr val="FDF5F2"/>
      </a:lt2>
      <a:accent1>
        <a:srgbClr val="00247F"/>
      </a:accent1>
      <a:accent2>
        <a:srgbClr val="1585B9"/>
      </a:accent2>
      <a:accent3>
        <a:srgbClr val="AFE3F5"/>
      </a:accent3>
      <a:accent4>
        <a:srgbClr val="AEC736"/>
      </a:accent4>
      <a:accent5>
        <a:srgbClr val="E9B424"/>
      </a:accent5>
      <a:accent6>
        <a:srgbClr val="D84E19"/>
      </a:accent6>
      <a:hlink>
        <a:srgbClr val="2364D8"/>
      </a:hlink>
      <a:folHlink>
        <a:srgbClr val="7973F5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P slides final [Read-Only]" id="{57CA8E49-8DD2-4FE8-80EE-8356F587EB5D}" vid="{DC0AE289-9CCC-4B62-B0E2-D4DDBBB9A700}"/>
    </a:ext>
  </a:extLst>
</a:theme>
</file>

<file path=ppt/theme/theme5.xml><?xml version="1.0" encoding="utf-8"?>
<a:theme xmlns:a="http://schemas.openxmlformats.org/drawingml/2006/main" name="AAP_slides_final_widescreen">
  <a:themeElements>
    <a:clrScheme name="AAP 1">
      <a:dk1>
        <a:sysClr val="windowText" lastClr="000000"/>
      </a:dk1>
      <a:lt1>
        <a:sysClr val="window" lastClr="FFFFFF"/>
      </a:lt1>
      <a:dk2>
        <a:srgbClr val="00247F"/>
      </a:dk2>
      <a:lt2>
        <a:srgbClr val="FDF5F2"/>
      </a:lt2>
      <a:accent1>
        <a:srgbClr val="00247F"/>
      </a:accent1>
      <a:accent2>
        <a:srgbClr val="1585B9"/>
      </a:accent2>
      <a:accent3>
        <a:srgbClr val="AFE3F5"/>
      </a:accent3>
      <a:accent4>
        <a:srgbClr val="AEC736"/>
      </a:accent4>
      <a:accent5>
        <a:srgbClr val="E9B424"/>
      </a:accent5>
      <a:accent6>
        <a:srgbClr val="D84E19"/>
      </a:accent6>
      <a:hlink>
        <a:srgbClr val="2364D8"/>
      </a:hlink>
      <a:folHlink>
        <a:srgbClr val="7973F5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AAP_slides_final_widescreen">
  <a:themeElements>
    <a:clrScheme name="AAP 1">
      <a:dk1>
        <a:sysClr val="windowText" lastClr="000000"/>
      </a:dk1>
      <a:lt1>
        <a:sysClr val="window" lastClr="FFFFFF"/>
      </a:lt1>
      <a:dk2>
        <a:srgbClr val="00247F"/>
      </a:dk2>
      <a:lt2>
        <a:srgbClr val="FDF5F2"/>
      </a:lt2>
      <a:accent1>
        <a:srgbClr val="00247F"/>
      </a:accent1>
      <a:accent2>
        <a:srgbClr val="1585B9"/>
      </a:accent2>
      <a:accent3>
        <a:srgbClr val="AFE3F5"/>
      </a:accent3>
      <a:accent4>
        <a:srgbClr val="AEC736"/>
      </a:accent4>
      <a:accent5>
        <a:srgbClr val="E9B424"/>
      </a:accent5>
      <a:accent6>
        <a:srgbClr val="D84E19"/>
      </a:accent6>
      <a:hlink>
        <a:srgbClr val="2364D8"/>
      </a:hlink>
      <a:folHlink>
        <a:srgbClr val="7973F5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I Affinity" id="{E6EBF551-49AB-4EDE-97C1-55DFA93B1397}" vid="{72F513B7-1166-4B04-B425-2E662FF8319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CF58D29E2794A85249DA1CAE02CDF" ma:contentTypeVersion="13" ma:contentTypeDescription="Create a new document." ma:contentTypeScope="" ma:versionID="886b7dc81a946cd1349a5c0d5f0ea357">
  <xsd:schema xmlns:xsd="http://www.w3.org/2001/XMLSchema" xmlns:xs="http://www.w3.org/2001/XMLSchema" xmlns:p="http://schemas.microsoft.com/office/2006/metadata/properties" xmlns:ns3="df4e7362-04a0-4cf1-a1e7-ef8c837723b4" xmlns:ns4="8ea86de9-7aa1-4d7d-8006-cd5549319134" targetNamespace="http://schemas.microsoft.com/office/2006/metadata/properties" ma:root="true" ma:fieldsID="16fdc5bc913594dc2f1d15573cbdd8db" ns3:_="" ns4:_="">
    <xsd:import namespace="df4e7362-04a0-4cf1-a1e7-ef8c837723b4"/>
    <xsd:import namespace="8ea86de9-7aa1-4d7d-8006-cd5549319134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e7362-04a0-4cf1-a1e7-ef8c837723b4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86de9-7aa1-4d7d-8006-cd5549319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204E1B-F1DE-4966-AF2E-D801E39AE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4e7362-04a0-4cf1-a1e7-ef8c837723b4"/>
    <ds:schemaRef ds:uri="8ea86de9-7aa1-4d7d-8006-cd5549319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B0A7C5-C8D1-490E-827B-4BFDE88D27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D37F29-68C2-4704-A070-778937118FD1}">
  <ds:schemaRefs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df4e7362-04a0-4cf1-a1e7-ef8c837723b4"/>
    <ds:schemaRef ds:uri="8ea86de9-7aa1-4d7d-8006-cd554931913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673</Words>
  <Application>Microsoft Office PowerPoint</Application>
  <PresentationFormat>Custom</PresentationFormat>
  <Paragraphs>130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Georgia</vt:lpstr>
      <vt:lpstr>Arial</vt:lpstr>
      <vt:lpstr>Cambria</vt:lpstr>
      <vt:lpstr>Calibri</vt:lpstr>
      <vt:lpstr>Lucida Grande</vt:lpstr>
      <vt:lpstr>Alegreya Sans</vt:lpstr>
      <vt:lpstr>Office Theme</vt:lpstr>
      <vt:lpstr>1_AAP_slides_final_widescreen</vt:lpstr>
      <vt:lpstr>2_AAP_slides_final_widescreen</vt:lpstr>
      <vt:lpstr>8_Custom Design</vt:lpstr>
      <vt:lpstr>AAP_slides_final_widescreen</vt:lpstr>
      <vt:lpstr>3_AAP_slides_final_widescreen</vt:lpstr>
      <vt:lpstr>PowerPoint Presentation</vt:lpstr>
      <vt:lpstr>PowerPoint Presentation</vt:lpstr>
      <vt:lpstr>The Conundrum of 21st Century  Academic Medicine</vt:lpstr>
      <vt:lpstr>Let’s Review … Criteria for Promotion and Tenure</vt:lpstr>
      <vt:lpstr>Strategic Planning for Advancement: Requirements Independent of Scholarly Domain</vt:lpstr>
      <vt:lpstr>Glassick’s Model of Scholarship</vt:lpstr>
      <vt:lpstr>Glassick’s Model of Scholarship Applied to Health Advocacy</vt:lpstr>
      <vt:lpstr>Supporting Faculty Engagement:  Advocacy as Part of Your Academic Portfolio</vt:lpstr>
      <vt:lpstr>How Does this Translate into an Academic Portfolio/Dossier?</vt:lpstr>
      <vt:lpstr>Examples of Teaching</vt:lpstr>
      <vt:lpstr>Examples of Scholarship</vt:lpstr>
      <vt:lpstr>Examples of Service</vt:lpstr>
      <vt:lpstr>Other Considerations</vt:lpstr>
      <vt:lpstr>Team Science</vt:lpstr>
      <vt:lpstr>Reflection</vt:lpstr>
      <vt:lpstr>Keys to Success - Planning</vt:lpstr>
      <vt:lpstr>Keys to Success - Learning</vt:lpstr>
      <vt:lpstr>Keys to Success - Implementation</vt:lpstr>
      <vt:lpstr>PowerPoint Presentation</vt:lpstr>
    </vt:vector>
  </TitlesOfParts>
  <Company>Children's National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Advocacy as Scholarship—Making Advocacy Part of an Academic Career</dc:title>
  <dc:creator>Beers, Lee</dc:creator>
  <cp:lastModifiedBy>Beers, Lee</cp:lastModifiedBy>
  <cp:revision>37</cp:revision>
  <dcterms:created xsi:type="dcterms:W3CDTF">2020-07-16T22:30:27Z</dcterms:created>
  <dcterms:modified xsi:type="dcterms:W3CDTF">2020-10-27T20:50:54Z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0x010100DC5CF58D29E2794A85249DA1CAE02CDF</vt:lpwstr>
  </property>
</Properties>
</file>