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3"/>
  </p:notesMasterIdLst>
  <p:sldIdLst>
    <p:sldId id="363" r:id="rId5"/>
    <p:sldId id="548" r:id="rId6"/>
    <p:sldId id="554" r:id="rId7"/>
    <p:sldId id="557" r:id="rId8"/>
    <p:sldId id="555" r:id="rId9"/>
    <p:sldId id="560" r:id="rId10"/>
    <p:sldId id="558" r:id="rId11"/>
    <p:sldId id="56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46848C2-1A1C-4906-B138-FCBECA58A237}" v="1" dt="2022-12-08T20:59:23.8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1" autoAdjust="0"/>
    <p:restoredTop sz="73558" autoAdjust="0"/>
  </p:normalViewPr>
  <p:slideViewPr>
    <p:cSldViewPr snapToGrid="0">
      <p:cViewPr varScale="1">
        <p:scale>
          <a:sx n="58" d="100"/>
          <a:sy n="58" d="100"/>
        </p:scale>
        <p:origin x="100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Wainwright" userId="f3a4a9bb-2591-4c68-b1c6-3f2fda04774a" providerId="ADAL" clId="{346848C2-1A1C-4906-B138-FCBECA58A237}"/>
    <pc:docChg chg="custSel addSld modSld">
      <pc:chgData name="Colleen Wainwright" userId="f3a4a9bb-2591-4c68-b1c6-3f2fda04774a" providerId="ADAL" clId="{346848C2-1A1C-4906-B138-FCBECA58A237}" dt="2022-12-08T20:59:23.881" v="58"/>
      <pc:docMkLst>
        <pc:docMk/>
      </pc:docMkLst>
      <pc:sldChg chg="addSp delSp modSp new mod">
        <pc:chgData name="Colleen Wainwright" userId="f3a4a9bb-2591-4c68-b1c6-3f2fda04774a" providerId="ADAL" clId="{346848C2-1A1C-4906-B138-FCBECA58A237}" dt="2022-12-08T20:59:23.881" v="58"/>
        <pc:sldMkLst>
          <pc:docMk/>
          <pc:sldMk cId="57024710" sldId="561"/>
        </pc:sldMkLst>
        <pc:spChg chg="mod">
          <ac:chgData name="Colleen Wainwright" userId="f3a4a9bb-2591-4c68-b1c6-3f2fda04774a" providerId="ADAL" clId="{346848C2-1A1C-4906-B138-FCBECA58A237}" dt="2022-12-08T20:59:12.553" v="57" actId="122"/>
          <ac:spMkLst>
            <pc:docMk/>
            <pc:sldMk cId="57024710" sldId="561"/>
            <ac:spMk id="2" creationId="{665DE662-6796-BDD1-4616-2E1185DC19BE}"/>
          </ac:spMkLst>
        </pc:spChg>
        <pc:spChg chg="del">
          <ac:chgData name="Colleen Wainwright" userId="f3a4a9bb-2591-4c68-b1c6-3f2fda04774a" providerId="ADAL" clId="{346848C2-1A1C-4906-B138-FCBECA58A237}" dt="2022-12-08T20:59:23.881" v="58"/>
          <ac:spMkLst>
            <pc:docMk/>
            <pc:sldMk cId="57024710" sldId="561"/>
            <ac:spMk id="3" creationId="{6D7A444D-D155-7752-9AE4-838B51B26C13}"/>
          </ac:spMkLst>
        </pc:spChg>
        <pc:picChg chg="add mod">
          <ac:chgData name="Colleen Wainwright" userId="f3a4a9bb-2591-4c68-b1c6-3f2fda04774a" providerId="ADAL" clId="{346848C2-1A1C-4906-B138-FCBECA58A237}" dt="2022-12-08T20:59:23.881" v="58"/>
          <ac:picMkLst>
            <pc:docMk/>
            <pc:sldMk cId="57024710" sldId="561"/>
            <ac:picMk id="4" creationId="{F9EF910A-F3C3-10CC-768D-83908336895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130D57-087B-47A8-9E07-40661A1DB97F}" type="datetimeFigureOut">
              <a:rPr lang="en-US" smtClean="0"/>
              <a:t>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757AFD-4540-428C-9128-15DC617FCE5A}" type="slidenum">
              <a:rPr lang="en-US" smtClean="0"/>
              <a:t>‹#›</a:t>
            </a:fld>
            <a:endParaRPr lang="en-US"/>
          </a:p>
        </p:txBody>
      </p:sp>
    </p:spTree>
    <p:extLst>
      <p:ext uri="{BB962C8B-B14F-4D97-AF65-F5344CB8AC3E}">
        <p14:creationId xmlns:p14="http://schemas.microsoft.com/office/powerpoint/2010/main" val="2919679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report.nih.gov/funding/categorical-spending#/"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report.nih.gov/funding/categorical-spending#/"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8C757AFD-4540-428C-9128-15DC617FCE5A}" type="slidenum">
              <a:rPr lang="en-US" smtClean="0"/>
              <a:t>1</a:t>
            </a:fld>
            <a:endParaRPr lang="en-US"/>
          </a:p>
        </p:txBody>
      </p:sp>
    </p:spTree>
    <p:extLst>
      <p:ext uri="{BB962C8B-B14F-4D97-AF65-F5344CB8AC3E}">
        <p14:creationId xmlns:p14="http://schemas.microsoft.com/office/powerpoint/2010/main" val="1302405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10000"/>
              </a:lnSpc>
              <a:buNone/>
            </a:pPr>
            <a:r>
              <a:rPr lang="en-US" sz="1200" baseline="30000" dirty="0">
                <a:latin typeface="Arial" panose="020B0604020202020204" pitchFamily="34" charset="0"/>
                <a:cs typeface="Arial" panose="020B0604020202020204" pitchFamily="34" charset="0"/>
              </a:rPr>
              <a:t>a </a:t>
            </a:r>
            <a:r>
              <a:rPr lang="en-US" sz="1200" dirty="0">
                <a:solidFill>
                  <a:srgbClr val="000000"/>
                </a:solidFill>
                <a:effectLst/>
                <a:latin typeface="Arial" panose="020B0604020202020204" pitchFamily="34" charset="0"/>
                <a:ea typeface="Arial" panose="020B0604020202020204" pitchFamily="34" charset="0"/>
              </a:rPr>
              <a:t>Population health is defined as “…health outcomes among group of individuals…These groups are often geographic populations such as nations or communities, but can also be other groups such as employees, ethnic groups, disabled persons, prisoners, or any other defined group.” </a:t>
            </a:r>
            <a:r>
              <a:rPr lang="en-US" sz="1200" i="1" dirty="0">
                <a:solidFill>
                  <a:srgbClr val="000000"/>
                </a:solidFill>
                <a:effectLst/>
                <a:latin typeface="Arial" panose="020B0604020202020204" pitchFamily="34" charset="0"/>
                <a:ea typeface="Arial" panose="020B0604020202020204" pitchFamily="34" charset="0"/>
              </a:rPr>
              <a:t>(</a:t>
            </a:r>
            <a:r>
              <a:rPr lang="en-US" sz="1200" i="1" dirty="0" err="1">
                <a:solidFill>
                  <a:srgbClr val="000000"/>
                </a:solidFill>
                <a:effectLst/>
                <a:latin typeface="Arial" panose="020B0604020202020204" pitchFamily="34" charset="0"/>
                <a:ea typeface="Arial" panose="020B0604020202020204" pitchFamily="34" charset="0"/>
              </a:rPr>
              <a:t>Kindig</a:t>
            </a:r>
            <a:r>
              <a:rPr lang="en-US" sz="1200" i="1" dirty="0">
                <a:solidFill>
                  <a:srgbClr val="000000"/>
                </a:solidFill>
                <a:effectLst/>
                <a:latin typeface="Arial" panose="020B0604020202020204" pitchFamily="34" charset="0"/>
                <a:ea typeface="Arial" panose="020B0604020202020204" pitchFamily="34" charset="0"/>
              </a:rPr>
              <a:t> D, Stoddart G. What is population health? Am J Public Health. 2003 Mar;93(3):380-3. doi: 10.2105/ajph.93.3.380. PMID: 12604476; PMCID: PMC1447747)</a:t>
            </a:r>
          </a:p>
          <a:p>
            <a:pPr marL="0" indent="0">
              <a:lnSpc>
                <a:spcPct val="110000"/>
              </a:lnSpc>
              <a:buNone/>
            </a:pPr>
            <a:r>
              <a:rPr lang="en-US" sz="1200" baseline="30000" dirty="0">
                <a:latin typeface="Arial" panose="020B0604020202020204" pitchFamily="34" charset="0"/>
                <a:cs typeface="Arial" panose="020B0604020202020204" pitchFamily="34" charset="0"/>
              </a:rPr>
              <a:t>b </a:t>
            </a:r>
            <a:r>
              <a:rPr lang="en-US" sz="1200" dirty="0">
                <a:solidFill>
                  <a:srgbClr val="000000"/>
                </a:solidFill>
                <a:effectLst/>
                <a:latin typeface="Arial" panose="020B0604020202020204" pitchFamily="34" charset="0"/>
                <a:ea typeface="Arial" panose="020B0604020202020204" pitchFamily="34" charset="0"/>
              </a:rPr>
              <a:t>health services research</a:t>
            </a:r>
          </a:p>
          <a:p>
            <a:pPr marL="0" indent="0">
              <a:lnSpc>
                <a:spcPct val="110000"/>
              </a:lnSpc>
              <a:buNone/>
            </a:pPr>
            <a:endParaRPr lang="en-US" sz="1200" dirty="0">
              <a:solidFill>
                <a:srgbClr val="000000"/>
              </a:solidFill>
              <a:effectLst/>
              <a:latin typeface="Arial" panose="020B0604020202020204" pitchFamily="34" charset="0"/>
              <a:ea typeface="Arial" panose="020B0604020202020204" pitchFamily="34" charset="0"/>
            </a:endParaRPr>
          </a:p>
          <a:p>
            <a:pPr marL="0" indent="0">
              <a:lnSpc>
                <a:spcPct val="110000"/>
              </a:lnSpc>
              <a:buNone/>
            </a:pPr>
            <a:r>
              <a:rPr lang="en-US" sz="1200" dirty="0">
                <a:solidFill>
                  <a:srgbClr val="000000"/>
                </a:solidFill>
                <a:effectLst/>
                <a:latin typeface="Arial" panose="020B0604020202020204" pitchFamily="34" charset="0"/>
                <a:ea typeface="Arial" panose="020B0604020202020204" pitchFamily="34" charset="0"/>
              </a:rPr>
              <a:t>population health and health services research draws upon a variety of disciplines: actuarial science, anthropology, biostatistics, clinical sciences, decision theory, demography, economics, epidemiology engineering, ethics, finance, gerontology, geography, health education, history, law, marketing, medical informatics, nutrition, operations research, pharmacy, political science, psychology, sociology, and statistics. </a:t>
            </a:r>
            <a:r>
              <a:rPr lang="en-US" sz="1200" i="1" dirty="0">
                <a:solidFill>
                  <a:srgbClr val="000000"/>
                </a:solidFill>
                <a:effectLst/>
                <a:latin typeface="Arial" panose="020B0604020202020204" pitchFamily="34" charset="0"/>
                <a:ea typeface="Arial" panose="020B0604020202020204" pitchFamily="34" charset="0"/>
              </a:rPr>
              <a:t>(</a:t>
            </a:r>
            <a:r>
              <a:rPr lang="en-US" sz="1200" b="0" i="1" dirty="0">
                <a:solidFill>
                  <a:srgbClr val="000000"/>
                </a:solidFill>
                <a:effectLst/>
                <a:latin typeface="Arial" panose="020B0604020202020204" pitchFamily="34" charset="0"/>
                <a:cs typeface="Arial" panose="020B0604020202020204" pitchFamily="34" charset="0"/>
              </a:rPr>
              <a:t>Institute of Medicine Committee on Health Services Research, A WORKING DEFINITION OF HEALTH SERVICES RESEARCH, National Academies Press (US); 1994)</a:t>
            </a:r>
            <a:endParaRPr lang="en-US" sz="1200" i="1" dirty="0">
              <a:solidFill>
                <a:srgbClr val="222222"/>
              </a:solidFill>
              <a:effectLst/>
              <a:latin typeface="Arial" panose="020B0604020202020204" pitchFamily="34" charset="0"/>
              <a:ea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C757AFD-4540-428C-9128-15DC617FCE5A}" type="slidenum">
              <a:rPr lang="en-US" smtClean="0"/>
              <a:t>2</a:t>
            </a:fld>
            <a:endParaRPr lang="en-US"/>
          </a:p>
        </p:txBody>
      </p:sp>
    </p:spTree>
    <p:extLst>
      <p:ext uri="{BB962C8B-B14F-4D97-AF65-F5344CB8AC3E}">
        <p14:creationId xmlns:p14="http://schemas.microsoft.com/office/powerpoint/2010/main" val="1678782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sz="1800" dirty="0" err="1">
                <a:effectLst/>
                <a:latin typeface="Times New Roman" panose="02020603050405020304" pitchFamily="18" charset="0"/>
                <a:ea typeface="Calibri" panose="020F0502020204030204" pitchFamily="34" charset="0"/>
              </a:rPr>
              <a:t>Stiehm</a:t>
            </a:r>
            <a:r>
              <a:rPr lang="en-US" sz="1800" dirty="0">
                <a:effectLst/>
                <a:latin typeface="Times New Roman" panose="02020603050405020304" pitchFamily="18" charset="0"/>
                <a:ea typeface="Calibri" panose="020F0502020204030204" pitchFamily="34" charset="0"/>
              </a:rPr>
              <a:t>, Pediatric Research: National Institutes of Health Support in the ‘Steady-State’ Decade, 1983-1993. Arch </a:t>
            </a:r>
            <a:r>
              <a:rPr lang="en-US" sz="1800" dirty="0" err="1">
                <a:effectLst/>
                <a:latin typeface="Times New Roman" panose="02020603050405020304" pitchFamily="18" charset="0"/>
                <a:ea typeface="Calibri" panose="020F0502020204030204" pitchFamily="34" charset="0"/>
              </a:rPr>
              <a:t>Pediatr</a:t>
            </a:r>
            <a:r>
              <a:rPr lang="en-US" sz="1800" dirty="0">
                <a:effectLst/>
                <a:latin typeface="Times New Roman" panose="02020603050405020304" pitchFamily="18" charset="0"/>
                <a:ea typeface="Calibri" panose="020F0502020204030204" pitchFamily="34" charset="0"/>
              </a:rPr>
              <a:t> </a:t>
            </a:r>
            <a:r>
              <a:rPr lang="en-US" sz="1800" dirty="0" err="1">
                <a:effectLst/>
                <a:latin typeface="Times New Roman" panose="02020603050405020304" pitchFamily="18" charset="0"/>
                <a:ea typeface="Calibri" panose="020F0502020204030204" pitchFamily="34" charset="0"/>
              </a:rPr>
              <a:t>Adolesc</a:t>
            </a:r>
            <a:r>
              <a:rPr lang="en-US" sz="1800" dirty="0">
                <a:effectLst/>
                <a:latin typeface="Times New Roman" panose="02020603050405020304" pitchFamily="18" charset="0"/>
                <a:ea typeface="Calibri" panose="020F0502020204030204" pitchFamily="34" charset="0"/>
              </a:rPr>
              <a:t> Med 1996;150:971-974; </a:t>
            </a:r>
            <a:r>
              <a:rPr lang="en-US" sz="1800" dirty="0" err="1">
                <a:effectLst/>
                <a:latin typeface="Times New Roman" panose="02020603050405020304" pitchFamily="18" charset="0"/>
                <a:ea typeface="Calibri" panose="020F0502020204030204" pitchFamily="34" charset="0"/>
              </a:rPr>
              <a:t>Gitterman</a:t>
            </a:r>
            <a:r>
              <a:rPr lang="en-US" sz="1800" dirty="0">
                <a:effectLst/>
                <a:latin typeface="Times New Roman" panose="02020603050405020304" pitchFamily="18" charset="0"/>
                <a:ea typeface="Calibri" panose="020F0502020204030204" pitchFamily="34" charset="0"/>
              </a:rPr>
              <a:t>, That Sinking Feeling, Again? The State of National Institutes of Health Pediatric Research Funding, Fiscal Year 1992-2010.</a:t>
            </a:r>
          </a:p>
          <a:p>
            <a:pPr marL="0" indent="0">
              <a:lnSpc>
                <a:spcPct val="100000"/>
              </a:lnSpc>
              <a:spcBef>
                <a:spcPts val="0"/>
              </a:spcBef>
              <a:buNone/>
            </a:pPr>
            <a:endParaRPr lang="en-US" sz="1800" dirty="0">
              <a:effectLst/>
              <a:latin typeface="Times New Roman" panose="02020603050405020304" pitchFamily="18" charset="0"/>
              <a:cs typeface="Arial" panose="020B0604020202020204" pitchFamily="34" charset="0"/>
            </a:endParaRPr>
          </a:p>
          <a:p>
            <a:pPr marL="0" indent="0">
              <a:lnSpc>
                <a:spcPct val="100000"/>
              </a:lnSpc>
              <a:spcBef>
                <a:spcPts val="0"/>
              </a:spcBef>
              <a:buNone/>
            </a:pPr>
            <a:r>
              <a:rPr lang="en-US" sz="1200" dirty="0">
                <a:latin typeface="Arial" panose="020B0604020202020204" pitchFamily="34" charset="0"/>
                <a:cs typeface="Arial" panose="020B0604020202020204" pitchFamily="34" charset="0"/>
              </a:rPr>
              <a:t>Frogner, How the health services research workforce supply in the United States is evolving. Health Services Research 2022.</a:t>
            </a:r>
          </a:p>
          <a:p>
            <a:pPr marL="0" indent="0">
              <a:lnSpc>
                <a:spcPct val="100000"/>
              </a:lnSpc>
              <a:spcBef>
                <a:spcPts val="0"/>
              </a:spcBef>
              <a:buNone/>
            </a:pPr>
            <a:r>
              <a:rPr lang="en-US" sz="1200" dirty="0" err="1">
                <a:hlinkClick r:id="rId3"/>
              </a:rPr>
              <a:t>RePORT</a:t>
            </a:r>
            <a:r>
              <a:rPr lang="en-US" sz="1200" dirty="0">
                <a:hlinkClick r:id="rId3"/>
              </a:rPr>
              <a:t> (nih.gov)</a:t>
            </a: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C757AFD-4540-428C-9128-15DC617FCE5A}" type="slidenum">
              <a:rPr lang="en-US" smtClean="0"/>
              <a:t>3</a:t>
            </a:fld>
            <a:endParaRPr lang="en-US"/>
          </a:p>
        </p:txBody>
      </p:sp>
    </p:spTree>
    <p:extLst>
      <p:ext uri="{BB962C8B-B14F-4D97-AF65-F5344CB8AC3E}">
        <p14:creationId xmlns:p14="http://schemas.microsoft.com/office/powerpoint/2010/main" val="4266940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00000"/>
              </a:lnSpc>
              <a:spcBef>
                <a:spcPts val="0"/>
              </a:spcBef>
              <a:buNone/>
            </a:pPr>
            <a:r>
              <a:rPr lang="en-US" sz="1200" dirty="0" err="1">
                <a:latin typeface="Arial" panose="020B0604020202020204" pitchFamily="34" charset="0"/>
                <a:cs typeface="Arial" panose="020B0604020202020204" pitchFamily="34" charset="0"/>
              </a:rPr>
              <a:t>Stiehm</a:t>
            </a:r>
            <a:r>
              <a:rPr lang="en-US" sz="1200" dirty="0">
                <a:latin typeface="Arial" panose="020B0604020202020204" pitchFamily="34" charset="0"/>
                <a:cs typeface="Arial" panose="020B0604020202020204" pitchFamily="34" charset="0"/>
              </a:rPr>
              <a:t>, Pediatric Research: National Institutes of Health Support in the ‘Steady-State’ Decade, 1983-1993. Arch </a:t>
            </a:r>
            <a:r>
              <a:rPr lang="en-US" sz="1200" dirty="0" err="1">
                <a:latin typeface="Arial" panose="020B0604020202020204" pitchFamily="34" charset="0"/>
                <a:cs typeface="Arial" panose="020B0604020202020204" pitchFamily="34" charset="0"/>
              </a:rPr>
              <a:t>Pediatr</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Adolesc</a:t>
            </a:r>
            <a:r>
              <a:rPr lang="en-US" sz="1200" dirty="0">
                <a:latin typeface="Arial" panose="020B0604020202020204" pitchFamily="34" charset="0"/>
                <a:cs typeface="Arial" panose="020B0604020202020204" pitchFamily="34" charset="0"/>
              </a:rPr>
              <a:t> Med 1996;150:971-974.</a:t>
            </a:r>
          </a:p>
          <a:p>
            <a:pPr marL="0" indent="0">
              <a:lnSpc>
                <a:spcPct val="100000"/>
              </a:lnSpc>
              <a:spcBef>
                <a:spcPts val="0"/>
              </a:spcBef>
              <a:buNone/>
            </a:pPr>
            <a:r>
              <a:rPr lang="en-US" sz="1200" dirty="0" err="1">
                <a:latin typeface="Arial" panose="020B0604020202020204" pitchFamily="34" charset="0"/>
                <a:cs typeface="Arial" panose="020B0604020202020204" pitchFamily="34" charset="0"/>
              </a:rPr>
              <a:t>Gitterman</a:t>
            </a:r>
            <a:r>
              <a:rPr lang="en-US" sz="1200" dirty="0">
                <a:latin typeface="Arial" panose="020B0604020202020204" pitchFamily="34" charset="0"/>
                <a:cs typeface="Arial" panose="020B0604020202020204" pitchFamily="34" charset="0"/>
              </a:rPr>
              <a:t>, That Sinking Feeling, Again? The State of National Institutes of Health Pediatric Research Funding, Fiscal Year 1992-2010.</a:t>
            </a:r>
          </a:p>
          <a:p>
            <a:pPr marL="0" indent="0">
              <a:lnSpc>
                <a:spcPct val="100000"/>
              </a:lnSpc>
              <a:spcBef>
                <a:spcPts val="0"/>
              </a:spcBef>
              <a:buNone/>
            </a:pPr>
            <a:r>
              <a:rPr lang="en-US" sz="1200" dirty="0">
                <a:latin typeface="Arial" panose="020B0604020202020204" pitchFamily="34" charset="0"/>
                <a:cs typeface="Arial" panose="020B0604020202020204" pitchFamily="34" charset="0"/>
              </a:rPr>
              <a:t>Frogner, How the health services research workforce supply in the United States is evolving. Health Services Research 2022.</a:t>
            </a:r>
          </a:p>
          <a:p>
            <a:pPr marL="0" indent="0">
              <a:lnSpc>
                <a:spcPct val="100000"/>
              </a:lnSpc>
              <a:spcBef>
                <a:spcPts val="0"/>
              </a:spcBef>
              <a:buNone/>
            </a:pPr>
            <a:r>
              <a:rPr lang="en-US" sz="1200" dirty="0" err="1">
                <a:hlinkClick r:id="rId3"/>
              </a:rPr>
              <a:t>RePORT</a:t>
            </a:r>
            <a:r>
              <a:rPr lang="en-US" sz="1200" dirty="0">
                <a:hlinkClick r:id="rId3"/>
              </a:rPr>
              <a:t> (nih.gov)</a:t>
            </a:r>
            <a:endParaRPr lang="en-US" sz="12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8C757AFD-4540-428C-9128-15DC617FCE5A}" type="slidenum">
              <a:rPr lang="en-US" smtClean="0"/>
              <a:t>4</a:t>
            </a:fld>
            <a:endParaRPr lang="en-US"/>
          </a:p>
        </p:txBody>
      </p:sp>
    </p:spTree>
    <p:extLst>
      <p:ext uri="{BB962C8B-B14F-4D97-AF65-F5344CB8AC3E}">
        <p14:creationId xmlns:p14="http://schemas.microsoft.com/office/powerpoint/2010/main" val="3120181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5"/>
          </p:nvPr>
        </p:nvSpPr>
        <p:spPr/>
        <p:txBody>
          <a:bodyPr/>
          <a:lstStyle/>
          <a:p>
            <a:fld id="{8C757AFD-4540-428C-9128-15DC617FCE5A}" type="slidenum">
              <a:rPr lang="en-US" smtClean="0"/>
              <a:t>5</a:t>
            </a:fld>
            <a:endParaRPr lang="en-US"/>
          </a:p>
        </p:txBody>
      </p:sp>
    </p:spTree>
    <p:extLst>
      <p:ext uri="{BB962C8B-B14F-4D97-AF65-F5344CB8AC3E}">
        <p14:creationId xmlns:p14="http://schemas.microsoft.com/office/powerpoint/2010/main" val="3263928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endParaRPr lang="en-US" dirty="0"/>
          </a:p>
        </p:txBody>
      </p:sp>
      <p:sp>
        <p:nvSpPr>
          <p:cNvPr id="4" name="Slide Number Placeholder 3"/>
          <p:cNvSpPr>
            <a:spLocks noGrp="1"/>
          </p:cNvSpPr>
          <p:nvPr>
            <p:ph type="sldNum" sz="quarter" idx="5"/>
          </p:nvPr>
        </p:nvSpPr>
        <p:spPr/>
        <p:txBody>
          <a:bodyPr/>
          <a:lstStyle/>
          <a:p>
            <a:fld id="{8C757AFD-4540-428C-9128-15DC617FCE5A}" type="slidenum">
              <a:rPr lang="en-US" smtClean="0"/>
              <a:t>6</a:t>
            </a:fld>
            <a:endParaRPr lang="en-US"/>
          </a:p>
        </p:txBody>
      </p:sp>
    </p:spTree>
    <p:extLst>
      <p:ext uri="{BB962C8B-B14F-4D97-AF65-F5344CB8AC3E}">
        <p14:creationId xmlns:p14="http://schemas.microsoft.com/office/powerpoint/2010/main" val="3800205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a:t>
            </a:r>
          </a:p>
        </p:txBody>
      </p:sp>
      <p:sp>
        <p:nvSpPr>
          <p:cNvPr id="4" name="Slide Number Placeholder 3"/>
          <p:cNvSpPr>
            <a:spLocks noGrp="1"/>
          </p:cNvSpPr>
          <p:nvPr>
            <p:ph type="sldNum" sz="quarter" idx="5"/>
          </p:nvPr>
        </p:nvSpPr>
        <p:spPr/>
        <p:txBody>
          <a:bodyPr/>
          <a:lstStyle/>
          <a:p>
            <a:fld id="{8C757AFD-4540-428C-9128-15DC617FCE5A}" type="slidenum">
              <a:rPr lang="en-US" smtClean="0"/>
              <a:t>7</a:t>
            </a:fld>
            <a:endParaRPr lang="en-US"/>
          </a:p>
        </p:txBody>
      </p:sp>
    </p:spTree>
    <p:extLst>
      <p:ext uri="{BB962C8B-B14F-4D97-AF65-F5344CB8AC3E}">
        <p14:creationId xmlns:p14="http://schemas.microsoft.com/office/powerpoint/2010/main" val="344135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7B6F24-2E48-41D0-A1CB-DA6336557CAC}"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733423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B6F24-2E48-41D0-A1CB-DA6336557CAC}"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119614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B6F24-2E48-41D0-A1CB-DA6336557CAC}"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1852742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B6F24-2E48-41D0-A1CB-DA6336557CAC}"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364691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7B6F24-2E48-41D0-A1CB-DA6336557CAC}"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243512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7B6F24-2E48-41D0-A1CB-DA6336557CAC}"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364648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7B6F24-2E48-41D0-A1CB-DA6336557CAC}"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2302029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7B6F24-2E48-41D0-A1CB-DA6336557CAC}" type="datetimeFigureOut">
              <a:rPr lang="en-US" smtClean="0"/>
              <a:t>12/8/2022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188543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B6F24-2E48-41D0-A1CB-DA6336557CAC}" type="datetimeFigureOut">
              <a:rPr lang="en-US" smtClean="0"/>
              <a:t>12/8/2022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97782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7B6F24-2E48-41D0-A1CB-DA6336557CAC}"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3330509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7B6F24-2E48-41D0-A1CB-DA6336557CAC}"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C4CE6-3C68-41D2-AFAD-FA76E5E1280B}" type="slidenum">
              <a:rPr lang="en-US" smtClean="0"/>
              <a:t>‹#›</a:t>
            </a:fld>
            <a:endParaRPr lang="en-US"/>
          </a:p>
        </p:txBody>
      </p:sp>
    </p:spTree>
    <p:extLst>
      <p:ext uri="{BB962C8B-B14F-4D97-AF65-F5344CB8AC3E}">
        <p14:creationId xmlns:p14="http://schemas.microsoft.com/office/powerpoint/2010/main" val="36022539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7B6F24-2E48-41D0-A1CB-DA6336557CAC}" type="datetimeFigureOut">
              <a:rPr lang="en-US" smtClean="0"/>
              <a:t>12/8/2022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C4CE6-3C68-41D2-AFAD-FA76E5E1280B}" type="slidenum">
              <a:rPr lang="en-US" smtClean="0"/>
              <a:t>‹#›</a:t>
            </a:fld>
            <a:endParaRPr lang="en-US"/>
          </a:p>
        </p:txBody>
      </p:sp>
    </p:spTree>
    <p:extLst>
      <p:ext uri="{BB962C8B-B14F-4D97-AF65-F5344CB8AC3E}">
        <p14:creationId xmlns:p14="http://schemas.microsoft.com/office/powerpoint/2010/main" val="21404288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E4D87-3F7B-4174-813E-7775DAFE9013}"/>
              </a:ext>
            </a:extLst>
          </p:cNvPr>
          <p:cNvSpPr>
            <a:spLocks noGrp="1"/>
          </p:cNvSpPr>
          <p:nvPr>
            <p:ph type="ctrTitle"/>
          </p:nvPr>
        </p:nvSpPr>
        <p:spPr>
          <a:xfrm>
            <a:off x="228600" y="1561133"/>
            <a:ext cx="11751907" cy="1680829"/>
          </a:xfrm>
        </p:spPr>
        <p:txBody>
          <a:bodyPr>
            <a:noAutofit/>
          </a:bodyPr>
          <a:lstStyle/>
          <a:p>
            <a:r>
              <a:rPr lang="en-US" sz="3600" b="1" dirty="0">
                <a:latin typeface="Arial" panose="020B0604020202020204" pitchFamily="34" charset="0"/>
                <a:cs typeface="Arial" panose="020B0604020202020204" pitchFamily="34" charset="0"/>
              </a:rPr>
              <a:t> </a:t>
            </a:r>
            <a:br>
              <a:rPr lang="en-US" sz="3600" b="1"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THE PEDIATRIC HEALTH SERVICES RESEARCH WORKFORCE</a:t>
            </a:r>
            <a:br>
              <a:rPr lang="en-US" sz="28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Shrinking, shifting, or just feeling lonely?</a:t>
            </a:r>
          </a:p>
        </p:txBody>
      </p:sp>
      <p:sp>
        <p:nvSpPr>
          <p:cNvPr id="3" name="Subtitle 2">
            <a:extLst>
              <a:ext uri="{FF2B5EF4-FFF2-40B4-BE49-F238E27FC236}">
                <a16:creationId xmlns:a16="http://schemas.microsoft.com/office/drawing/2014/main" id="{2604FF63-0D86-4278-9662-D25F92CEF733}"/>
              </a:ext>
            </a:extLst>
          </p:cNvPr>
          <p:cNvSpPr>
            <a:spLocks noGrp="1"/>
          </p:cNvSpPr>
          <p:nvPr>
            <p:ph type="subTitle" idx="1"/>
          </p:nvPr>
        </p:nvSpPr>
        <p:spPr>
          <a:xfrm>
            <a:off x="1524000" y="4178205"/>
            <a:ext cx="9144000" cy="1680829"/>
          </a:xfrm>
        </p:spPr>
        <p:txBody>
          <a:bodyPr>
            <a:noAutofit/>
          </a:bodyPr>
          <a:lstStyle/>
          <a:p>
            <a:pPr>
              <a:spcBef>
                <a:spcPts val="0"/>
              </a:spcBef>
              <a:spcAft>
                <a:spcPts val="0"/>
              </a:spcAft>
            </a:pPr>
            <a:r>
              <a:rPr lang="en-US" dirty="0">
                <a:latin typeface="Arial" panose="020B0604020202020204" pitchFamily="34" charset="0"/>
                <a:cs typeface="Arial" panose="020B0604020202020204" pitchFamily="34" charset="0"/>
              </a:rPr>
              <a:t>Alyna T. Chien MD MS</a:t>
            </a:r>
          </a:p>
          <a:p>
            <a:r>
              <a:rPr lang="en-US" dirty="0">
                <a:latin typeface="Arial" panose="020B0604020202020204" pitchFamily="34" charset="0"/>
                <a:cs typeface="Arial" panose="020B0604020202020204" pitchFamily="34" charset="0"/>
              </a:rPr>
              <a:t>Boston Children’s Hospital / Harvard Medical School</a:t>
            </a:r>
          </a:p>
          <a:p>
            <a:r>
              <a:rPr lang="en-US" dirty="0">
                <a:latin typeface="Arial" panose="020B0604020202020204" pitchFamily="34" charset="0"/>
                <a:cs typeface="Arial" panose="020B0604020202020204" pitchFamily="34" charset="0"/>
              </a:rPr>
              <a:t>Advanced Pediatric Leaders Program</a:t>
            </a:r>
          </a:p>
          <a:p>
            <a:r>
              <a:rPr lang="en-US" dirty="0">
                <a:latin typeface="Arial" panose="020B0604020202020204" pitchFamily="34" charset="0"/>
                <a:cs typeface="Arial" panose="020B0604020202020204" pitchFamily="34" charset="0"/>
              </a:rPr>
              <a:t>9 December 2022</a:t>
            </a:r>
          </a:p>
        </p:txBody>
      </p:sp>
      <p:pic>
        <p:nvPicPr>
          <p:cNvPr id="6" name="Picture 5">
            <a:extLst>
              <a:ext uri="{FF2B5EF4-FFF2-40B4-BE49-F238E27FC236}">
                <a16:creationId xmlns:a16="http://schemas.microsoft.com/office/drawing/2014/main" id="{A1C1B657-D6AA-485A-BF13-D022954F1FF5}"/>
              </a:ext>
            </a:extLst>
          </p:cNvPr>
          <p:cNvPicPr>
            <a:picLocks noChangeAspect="1"/>
          </p:cNvPicPr>
          <p:nvPr/>
        </p:nvPicPr>
        <p:blipFill>
          <a:blip r:embed="rId3"/>
          <a:stretch>
            <a:fillRect/>
          </a:stretch>
        </p:blipFill>
        <p:spPr>
          <a:xfrm>
            <a:off x="9311772" y="365125"/>
            <a:ext cx="2454682" cy="1017434"/>
          </a:xfrm>
          <a:prstGeom prst="rect">
            <a:avLst/>
          </a:prstGeom>
        </p:spPr>
      </p:pic>
    </p:spTree>
    <p:extLst>
      <p:ext uri="{BB962C8B-B14F-4D97-AF65-F5344CB8AC3E}">
        <p14:creationId xmlns:p14="http://schemas.microsoft.com/office/powerpoint/2010/main" val="222731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07" y="11831"/>
            <a:ext cx="10515600" cy="1325563"/>
          </a:xfrm>
        </p:spPr>
        <p:txBody>
          <a:bodyPr>
            <a:normAutofit/>
          </a:bodyPr>
          <a:lstStyle/>
          <a:p>
            <a:r>
              <a:rPr lang="en-US" sz="3600" b="1" dirty="0">
                <a:latin typeface="Arial" panose="020B0604020202020204" pitchFamily="34" charset="0"/>
                <a:cs typeface="Arial" panose="020B0604020202020204" pitchFamily="34" charset="0"/>
              </a:rPr>
              <a:t>Problem</a:t>
            </a:r>
          </a:p>
        </p:txBody>
      </p:sp>
      <p:sp>
        <p:nvSpPr>
          <p:cNvPr id="3" name="Content Placeholder 2"/>
          <p:cNvSpPr>
            <a:spLocks noGrp="1"/>
          </p:cNvSpPr>
          <p:nvPr>
            <p:ph idx="1"/>
          </p:nvPr>
        </p:nvSpPr>
        <p:spPr>
          <a:xfrm>
            <a:off x="609599" y="1249362"/>
            <a:ext cx="10882745" cy="5203826"/>
          </a:xfrm>
        </p:spPr>
        <p:txBody>
          <a:bodyPr>
            <a:normAutofit/>
          </a:bodyPr>
          <a:lstStyle/>
          <a:p>
            <a:pPr marL="0" indent="0">
              <a:lnSpc>
                <a:spcPct val="200000"/>
              </a:lnSpc>
              <a:buNone/>
            </a:pPr>
            <a:r>
              <a:rPr lang="en-US" sz="3100" dirty="0">
                <a:latin typeface="Arial" panose="020B0604020202020204" pitchFamily="34" charset="0"/>
                <a:cs typeface="Arial" panose="020B0604020202020204" pitchFamily="34" charset="0"/>
              </a:rPr>
              <a:t>Knowledge generated by population health and health services researchers is a key ingredient in a wide variety of clinical and policy decisions that affect child health and health care</a:t>
            </a:r>
          </a:p>
          <a:p>
            <a:pPr marL="0" indent="0">
              <a:lnSpc>
                <a:spcPct val="200000"/>
              </a:lnSpc>
              <a:buNone/>
            </a:pPr>
            <a:endParaRPr lang="en-US" sz="3200" dirty="0">
              <a:latin typeface="Arial" panose="020B0604020202020204" pitchFamily="34" charset="0"/>
              <a:cs typeface="Arial" panose="020B0604020202020204" pitchFamily="34" charset="0"/>
            </a:endParaRPr>
          </a:p>
          <a:p>
            <a:pPr marL="0" indent="0">
              <a:lnSpc>
                <a:spcPct val="110000"/>
              </a:lnSpc>
              <a:buNone/>
            </a:pPr>
            <a:endParaRPr lang="en-US" sz="3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AC52D9F-7E3C-46F9-8958-7A5148EE486D}"/>
              </a:ext>
            </a:extLst>
          </p:cNvPr>
          <p:cNvPicPr>
            <a:picLocks noChangeAspect="1"/>
          </p:cNvPicPr>
          <p:nvPr/>
        </p:nvPicPr>
        <p:blipFill>
          <a:blip r:embed="rId3"/>
          <a:stretch>
            <a:fillRect/>
          </a:stretch>
        </p:blipFill>
        <p:spPr>
          <a:xfrm>
            <a:off x="9311772" y="365125"/>
            <a:ext cx="2454682" cy="1017434"/>
          </a:xfrm>
          <a:prstGeom prst="rect">
            <a:avLst/>
          </a:prstGeom>
        </p:spPr>
      </p:pic>
    </p:spTree>
    <p:extLst>
      <p:ext uri="{BB962C8B-B14F-4D97-AF65-F5344CB8AC3E}">
        <p14:creationId xmlns:p14="http://schemas.microsoft.com/office/powerpoint/2010/main" val="3604679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07" y="22222"/>
            <a:ext cx="10515600" cy="1325563"/>
          </a:xfrm>
        </p:spPr>
        <p:txBody>
          <a:bodyPr>
            <a:normAutofit/>
          </a:bodyPr>
          <a:lstStyle/>
          <a:p>
            <a:r>
              <a:rPr lang="en-US" sz="3600" b="1" dirty="0">
                <a:latin typeface="Arial" panose="020B0604020202020204" pitchFamily="34" charset="0"/>
                <a:cs typeface="Arial" panose="020B0604020202020204" pitchFamily="34" charset="0"/>
              </a:rPr>
              <a:t>Problem</a:t>
            </a:r>
          </a:p>
        </p:txBody>
      </p:sp>
      <p:sp>
        <p:nvSpPr>
          <p:cNvPr id="3" name="Content Placeholder 2"/>
          <p:cNvSpPr>
            <a:spLocks noGrp="1"/>
          </p:cNvSpPr>
          <p:nvPr>
            <p:ph idx="1"/>
          </p:nvPr>
        </p:nvSpPr>
        <p:spPr>
          <a:xfrm>
            <a:off x="609600" y="1039087"/>
            <a:ext cx="10972800" cy="4730751"/>
          </a:xfrm>
        </p:spPr>
        <p:txBody>
          <a:bodyPr>
            <a:normAutofit fontScale="92500" lnSpcReduction="10000"/>
          </a:bodyPr>
          <a:lstStyle/>
          <a:p>
            <a:pPr>
              <a:lnSpc>
                <a:spcPct val="120000"/>
              </a:lnSpc>
            </a:pPr>
            <a:r>
              <a:rPr lang="en-US" sz="3800" dirty="0">
                <a:latin typeface="Arial" panose="020B0604020202020204" pitchFamily="34" charset="0"/>
                <a:cs typeface="Arial" panose="020B0604020202020204" pitchFamily="34" charset="0"/>
              </a:rPr>
              <a:t>Pediatric research / researchers / funding generally thought to be on the decline, however</a:t>
            </a:r>
          </a:p>
          <a:p>
            <a:pPr>
              <a:lnSpc>
                <a:spcPct val="120000"/>
              </a:lnSpc>
            </a:pPr>
            <a:r>
              <a:rPr lang="en-US" sz="3800" dirty="0">
                <a:latin typeface="Arial" panose="020B0604020202020204" pitchFamily="34" charset="0"/>
                <a:cs typeface="Arial" panose="020B0604020202020204" pitchFamily="34" charset="0"/>
              </a:rPr>
              <a:t>NIH’s RCDC system reports that funding is rising for multiple categories of pediatric research, and</a:t>
            </a:r>
          </a:p>
          <a:p>
            <a:pPr>
              <a:lnSpc>
                <a:spcPct val="120000"/>
              </a:lnSpc>
            </a:pPr>
            <a:r>
              <a:rPr lang="en-US" sz="3800" dirty="0">
                <a:latin typeface="Arial" panose="020B0604020202020204" pitchFamily="34" charset="0"/>
                <a:cs typeface="Arial" panose="020B0604020202020204" pitchFamily="34" charset="0"/>
              </a:rPr>
              <a:t>Health services research workforce growing and more demographically diverse than the general adult US population </a:t>
            </a: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AC52D9F-7E3C-46F9-8958-7A5148EE486D}"/>
              </a:ext>
            </a:extLst>
          </p:cNvPr>
          <p:cNvPicPr>
            <a:picLocks noChangeAspect="1"/>
          </p:cNvPicPr>
          <p:nvPr/>
        </p:nvPicPr>
        <p:blipFill>
          <a:blip r:embed="rId3"/>
          <a:stretch>
            <a:fillRect/>
          </a:stretch>
        </p:blipFill>
        <p:spPr>
          <a:xfrm>
            <a:off x="9675454" y="5569451"/>
            <a:ext cx="2454682" cy="1017434"/>
          </a:xfrm>
          <a:prstGeom prst="rect">
            <a:avLst/>
          </a:prstGeom>
        </p:spPr>
      </p:pic>
    </p:spTree>
    <p:extLst>
      <p:ext uri="{BB962C8B-B14F-4D97-AF65-F5344CB8AC3E}">
        <p14:creationId xmlns:p14="http://schemas.microsoft.com/office/powerpoint/2010/main" val="3325039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07" y="22222"/>
            <a:ext cx="10515600" cy="1325563"/>
          </a:xfrm>
        </p:spPr>
        <p:txBody>
          <a:bodyPr>
            <a:normAutofit/>
          </a:bodyPr>
          <a:lstStyle/>
          <a:p>
            <a:r>
              <a:rPr lang="en-US" sz="3600" b="1" dirty="0">
                <a:latin typeface="Arial" panose="020B0604020202020204" pitchFamily="34" charset="0"/>
                <a:cs typeface="Arial" panose="020B0604020202020204" pitchFamily="34" charset="0"/>
              </a:rPr>
              <a:t>Problem</a:t>
            </a:r>
          </a:p>
        </p:txBody>
      </p:sp>
      <p:sp>
        <p:nvSpPr>
          <p:cNvPr id="3" name="Content Placeholder 2"/>
          <p:cNvSpPr>
            <a:spLocks noGrp="1"/>
          </p:cNvSpPr>
          <p:nvPr>
            <p:ph idx="1"/>
          </p:nvPr>
        </p:nvSpPr>
        <p:spPr>
          <a:xfrm>
            <a:off x="609600" y="1039087"/>
            <a:ext cx="10972800" cy="4730751"/>
          </a:xfrm>
        </p:spPr>
        <p:txBody>
          <a:bodyPr>
            <a:normAutofit/>
          </a:bodyPr>
          <a:lstStyle/>
          <a:p>
            <a:pPr marL="0" indent="0">
              <a:lnSpc>
                <a:spcPct val="120000"/>
              </a:lnSpc>
              <a:buNone/>
            </a:pPr>
            <a:r>
              <a:rPr lang="en-US" sz="3800" dirty="0">
                <a:latin typeface="Arial" panose="020B0604020202020204" pitchFamily="34" charset="0"/>
                <a:cs typeface="Arial" panose="020B0604020202020204" pitchFamily="34" charset="0"/>
              </a:rPr>
              <a:t>Lived experience—child research is conducted by…</a:t>
            </a:r>
          </a:p>
          <a:p>
            <a:pPr>
              <a:lnSpc>
                <a:spcPct val="120000"/>
              </a:lnSpc>
            </a:pPr>
            <a:r>
              <a:rPr lang="en-US" sz="2400" dirty="0">
                <a:latin typeface="Arial" panose="020B0604020202020204" pitchFamily="34" charset="0"/>
                <a:cs typeface="Arial" panose="020B0604020202020204" pitchFamily="34" charset="0"/>
              </a:rPr>
              <a:t>P</a:t>
            </a:r>
            <a:r>
              <a:rPr lang="en-US" sz="2400" dirty="0">
                <a:latin typeface="Arial" panose="020B0604020202020204" pitchFamily="34" charset="0"/>
                <a:cs typeface="Arial" panose="020B0604020202020204" pitchFamily="34" charset="0"/>
                <a:sym typeface="Wingdings" panose="05000000000000000000" pitchFamily="2" charset="2"/>
              </a:rPr>
              <a:t>ediatricians in pediatric centers</a:t>
            </a:r>
          </a:p>
          <a:p>
            <a:pPr>
              <a:lnSpc>
                <a:spcPct val="120000"/>
              </a:lnSpc>
            </a:pPr>
            <a:r>
              <a:rPr lang="en-US" sz="2400" dirty="0">
                <a:latin typeface="Arial" panose="020B0604020202020204" pitchFamily="34" charset="0"/>
                <a:cs typeface="Arial" panose="020B0604020202020204" pitchFamily="34" charset="0"/>
                <a:sym typeface="Wingdings" panose="05000000000000000000" pitchFamily="2" charset="2"/>
              </a:rPr>
              <a:t>Non-pediatricians in non-pediatric organizations</a:t>
            </a:r>
          </a:p>
          <a:p>
            <a:pPr>
              <a:lnSpc>
                <a:spcPct val="120000"/>
              </a:lnSpc>
            </a:pPr>
            <a:r>
              <a:rPr lang="en-US" sz="2400" dirty="0">
                <a:latin typeface="Arial" panose="020B0604020202020204" pitchFamily="34" charset="0"/>
                <a:cs typeface="Arial" panose="020B0604020202020204" pitchFamily="34" charset="0"/>
                <a:sym typeface="Wingdings" panose="05000000000000000000" pitchFamily="2" charset="2"/>
              </a:rPr>
              <a:t>Both express a sense of isolation…</a:t>
            </a:r>
            <a:endParaRPr lang="en-US" sz="24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a:p>
            <a:pPr marL="0" indent="0">
              <a:lnSpc>
                <a:spcPct val="100000"/>
              </a:lnSpc>
              <a:spcBef>
                <a:spcPts val="0"/>
              </a:spcBef>
              <a:buNone/>
            </a:pPr>
            <a:endParaRPr lang="en-US" sz="1200" dirty="0">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EAC52D9F-7E3C-46F9-8958-7A5148EE486D}"/>
              </a:ext>
            </a:extLst>
          </p:cNvPr>
          <p:cNvPicPr>
            <a:picLocks noChangeAspect="1"/>
          </p:cNvPicPr>
          <p:nvPr/>
        </p:nvPicPr>
        <p:blipFill>
          <a:blip r:embed="rId3"/>
          <a:stretch>
            <a:fillRect/>
          </a:stretch>
        </p:blipFill>
        <p:spPr>
          <a:xfrm>
            <a:off x="9675454" y="5569451"/>
            <a:ext cx="2454682" cy="1017434"/>
          </a:xfrm>
          <a:prstGeom prst="rect">
            <a:avLst/>
          </a:prstGeom>
        </p:spPr>
      </p:pic>
      <p:pic>
        <p:nvPicPr>
          <p:cNvPr id="6" name="Picture 5">
            <a:extLst>
              <a:ext uri="{FF2B5EF4-FFF2-40B4-BE49-F238E27FC236}">
                <a16:creationId xmlns:a16="http://schemas.microsoft.com/office/drawing/2014/main" id="{DC81F034-648F-4F40-A619-5DAA461FB7E3}"/>
              </a:ext>
            </a:extLst>
          </p:cNvPr>
          <p:cNvPicPr>
            <a:picLocks noChangeAspect="1"/>
          </p:cNvPicPr>
          <p:nvPr/>
        </p:nvPicPr>
        <p:blipFill>
          <a:blip r:embed="rId4"/>
          <a:stretch>
            <a:fillRect/>
          </a:stretch>
        </p:blipFill>
        <p:spPr>
          <a:xfrm>
            <a:off x="6379535" y="3841943"/>
            <a:ext cx="4040372" cy="2534004"/>
          </a:xfrm>
          <a:prstGeom prst="rect">
            <a:avLst/>
          </a:prstGeom>
        </p:spPr>
      </p:pic>
    </p:spTree>
    <p:extLst>
      <p:ext uri="{BB962C8B-B14F-4D97-AF65-F5344CB8AC3E}">
        <p14:creationId xmlns:p14="http://schemas.microsoft.com/office/powerpoint/2010/main" val="2947502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07" y="10119"/>
            <a:ext cx="10515600" cy="1325563"/>
          </a:xfrm>
        </p:spPr>
        <p:txBody>
          <a:bodyPr>
            <a:normAutofit/>
          </a:bodyPr>
          <a:lstStyle/>
          <a:p>
            <a:r>
              <a:rPr lang="en-US" sz="3600" b="1" dirty="0">
                <a:latin typeface="Arial" panose="020B0604020202020204" pitchFamily="34" charset="0"/>
                <a:cs typeface="Arial" panose="020B0604020202020204" pitchFamily="34" charset="0"/>
              </a:rPr>
              <a:t>Actions</a:t>
            </a:r>
          </a:p>
        </p:txBody>
      </p:sp>
      <p:sp>
        <p:nvSpPr>
          <p:cNvPr id="3" name="Content Placeholder 2"/>
          <p:cNvSpPr>
            <a:spLocks noGrp="1"/>
          </p:cNvSpPr>
          <p:nvPr>
            <p:ph idx="1"/>
          </p:nvPr>
        </p:nvSpPr>
        <p:spPr>
          <a:xfrm>
            <a:off x="609600" y="1464387"/>
            <a:ext cx="5274833" cy="4730751"/>
          </a:xfrm>
        </p:spPr>
        <p:txBody>
          <a:bodyPr>
            <a:normAutofit fontScale="77500" lnSpcReduction="20000"/>
          </a:bodyPr>
          <a:lstStyle/>
          <a:p>
            <a:pPr marL="627063" indent="-627063" algn="ctr">
              <a:lnSpc>
                <a:spcPct val="120000"/>
              </a:lnSpc>
              <a:buNone/>
            </a:pPr>
            <a:r>
              <a:rPr lang="en-US" b="1" dirty="0">
                <a:latin typeface="Arial" panose="020B0604020202020204" pitchFamily="34" charset="0"/>
                <a:cs typeface="Arial" panose="020B0604020202020204" pitchFamily="34" charset="0"/>
              </a:rPr>
              <a:t>2021</a:t>
            </a:r>
          </a:p>
          <a:p>
            <a:pPr marL="627063" indent="-627063">
              <a:lnSpc>
                <a:spcPct val="120000"/>
              </a:lnSpc>
              <a:buNone/>
            </a:pPr>
            <a:r>
              <a:rPr lang="en-US" b="1" dirty="0">
                <a:latin typeface="Arial" panose="020B0604020202020204" pitchFamily="34" charset="0"/>
                <a:cs typeface="Arial" panose="020B0604020202020204" pitchFamily="34" charset="0"/>
              </a:rPr>
              <a:t>Q1: </a:t>
            </a:r>
            <a:r>
              <a:rPr lang="en-US" dirty="0">
                <a:latin typeface="Arial" panose="020B0604020202020204" pitchFamily="34" charset="0"/>
                <a:cs typeface="Arial" panose="020B0604020202020204" pitchFamily="34" charset="0"/>
              </a:rPr>
              <a:t>Created SPR Task Force on Child Population Health Research</a:t>
            </a:r>
          </a:p>
          <a:p>
            <a:pPr marL="627063" indent="-627063">
              <a:lnSpc>
                <a:spcPct val="120000"/>
              </a:lnSpc>
              <a:buNone/>
            </a:pPr>
            <a:r>
              <a:rPr lang="en-US" b="1" dirty="0">
                <a:latin typeface="Arial" panose="020B0604020202020204" pitchFamily="34" charset="0"/>
                <a:cs typeface="Arial" panose="020B0604020202020204" pitchFamily="34" charset="0"/>
              </a:rPr>
              <a:t>Q2:</a:t>
            </a:r>
            <a:r>
              <a:rPr lang="en-US" dirty="0">
                <a:latin typeface="Arial" panose="020B0604020202020204" pitchFamily="34" charset="0"/>
                <a:cs typeface="Arial" panose="020B0604020202020204" pitchFamily="34" charset="0"/>
              </a:rPr>
              <a:t> Recruited Advisory Group</a:t>
            </a:r>
          </a:p>
          <a:p>
            <a:pPr marL="627063" indent="-627063">
              <a:lnSpc>
                <a:spcPct val="120000"/>
              </a:lnSpc>
              <a:buNone/>
            </a:pPr>
            <a:r>
              <a:rPr lang="en-US" b="1" dirty="0">
                <a:latin typeface="Arial" panose="020B0604020202020204" pitchFamily="34" charset="0"/>
                <a:cs typeface="Arial" panose="020B0604020202020204" pitchFamily="34" charset="0"/>
              </a:rPr>
              <a:t>Q3:</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Liaisoned</a:t>
            </a:r>
            <a:r>
              <a:rPr lang="en-US" dirty="0">
                <a:latin typeface="Arial" panose="020B0604020202020204" pitchFamily="34" charset="0"/>
                <a:cs typeface="Arial" panose="020B0604020202020204" pitchFamily="34" charset="0"/>
              </a:rPr>
              <a:t> with </a:t>
            </a:r>
            <a:r>
              <a:rPr lang="en-US" dirty="0" err="1">
                <a:latin typeface="Arial" panose="020B0604020202020204" pitchFamily="34" charset="0"/>
                <a:cs typeface="Arial" panose="020B0604020202020204" pitchFamily="34" charset="0"/>
              </a:rPr>
              <a:t>DSSCo</a:t>
            </a:r>
            <a:r>
              <a:rPr lang="en-US" dirty="0">
                <a:latin typeface="Arial" panose="020B0604020202020204" pitchFamily="34" charset="0"/>
                <a:cs typeface="Arial" panose="020B0604020202020204" pitchFamily="34" charset="0"/>
              </a:rPr>
              <a:t> (decision scientists) and APA Interdisciplinary SIG</a:t>
            </a:r>
          </a:p>
          <a:p>
            <a:pPr marL="627063" indent="-627063">
              <a:lnSpc>
                <a:spcPct val="120000"/>
              </a:lnSpc>
              <a:buNone/>
            </a:pPr>
            <a:r>
              <a:rPr lang="en-US" b="1" dirty="0">
                <a:latin typeface="Arial" panose="020B0604020202020204" pitchFamily="34" charset="0"/>
                <a:cs typeface="Arial" panose="020B0604020202020204" pitchFamily="34" charset="0"/>
              </a:rPr>
              <a:t>Q4:</a:t>
            </a:r>
            <a:r>
              <a:rPr lang="en-US" dirty="0">
                <a:latin typeface="Arial" panose="020B0604020202020204" pitchFamily="34" charset="0"/>
                <a:cs typeface="Arial" panose="020B0604020202020204" pitchFamily="34" charset="0"/>
              </a:rPr>
              <a:t> Convened Advisory Group meetings</a:t>
            </a:r>
          </a:p>
          <a:p>
            <a:pPr marL="627063" indent="-627063" algn="ctr">
              <a:lnSpc>
                <a:spcPct val="120000"/>
              </a:lnSpc>
              <a:buNone/>
            </a:pPr>
            <a:r>
              <a:rPr lang="en-US" b="1" dirty="0">
                <a:latin typeface="Arial" panose="020B0604020202020204" pitchFamily="34" charset="0"/>
                <a:cs typeface="Arial" panose="020B0604020202020204" pitchFamily="34" charset="0"/>
              </a:rPr>
              <a:t>2022</a:t>
            </a:r>
          </a:p>
          <a:p>
            <a:pPr marL="627063" indent="-627063">
              <a:lnSpc>
                <a:spcPct val="120000"/>
              </a:lnSpc>
              <a:buNone/>
            </a:pPr>
            <a:r>
              <a:rPr lang="en-US" b="1" dirty="0">
                <a:latin typeface="Arial" panose="020B0604020202020204" pitchFamily="34" charset="0"/>
                <a:cs typeface="Arial" panose="020B0604020202020204" pitchFamily="34" charset="0"/>
              </a:rPr>
              <a:t>Q1:</a:t>
            </a:r>
            <a:r>
              <a:rPr lang="en-US" dirty="0">
                <a:latin typeface="Arial" panose="020B0604020202020204" pitchFamily="34" charset="0"/>
                <a:cs typeface="Arial" panose="020B0604020202020204" pitchFamily="34" charset="0"/>
              </a:rPr>
              <a:t> Hosted Town Hall and generated ideas for PAS 2022</a:t>
            </a:r>
          </a:p>
        </p:txBody>
      </p:sp>
      <p:pic>
        <p:nvPicPr>
          <p:cNvPr id="6" name="Picture 5">
            <a:extLst>
              <a:ext uri="{FF2B5EF4-FFF2-40B4-BE49-F238E27FC236}">
                <a16:creationId xmlns:a16="http://schemas.microsoft.com/office/drawing/2014/main" id="{5D8E92B6-DBA8-4CD7-975C-BBCA3A26C79F}"/>
              </a:ext>
            </a:extLst>
          </p:cNvPr>
          <p:cNvPicPr>
            <a:picLocks noChangeAspect="1"/>
          </p:cNvPicPr>
          <p:nvPr/>
        </p:nvPicPr>
        <p:blipFill>
          <a:blip r:embed="rId3"/>
          <a:stretch>
            <a:fillRect/>
          </a:stretch>
        </p:blipFill>
        <p:spPr>
          <a:xfrm>
            <a:off x="7022085" y="724371"/>
            <a:ext cx="4744112" cy="5353797"/>
          </a:xfrm>
          <a:prstGeom prst="rect">
            <a:avLst/>
          </a:prstGeom>
        </p:spPr>
      </p:pic>
      <p:pic>
        <p:nvPicPr>
          <p:cNvPr id="4" name="Picture 3">
            <a:extLst>
              <a:ext uri="{FF2B5EF4-FFF2-40B4-BE49-F238E27FC236}">
                <a16:creationId xmlns:a16="http://schemas.microsoft.com/office/drawing/2014/main" id="{EAC52D9F-7E3C-46F9-8958-7A5148EE486D}"/>
              </a:ext>
            </a:extLst>
          </p:cNvPr>
          <p:cNvPicPr>
            <a:picLocks noChangeAspect="1"/>
          </p:cNvPicPr>
          <p:nvPr/>
        </p:nvPicPr>
        <p:blipFill>
          <a:blip r:embed="rId4"/>
          <a:stretch>
            <a:fillRect/>
          </a:stretch>
        </p:blipFill>
        <p:spPr>
          <a:xfrm>
            <a:off x="9675454" y="5569451"/>
            <a:ext cx="2454682" cy="1017434"/>
          </a:xfrm>
          <a:prstGeom prst="rect">
            <a:avLst/>
          </a:prstGeom>
        </p:spPr>
      </p:pic>
    </p:spTree>
    <p:extLst>
      <p:ext uri="{BB962C8B-B14F-4D97-AF65-F5344CB8AC3E}">
        <p14:creationId xmlns:p14="http://schemas.microsoft.com/office/powerpoint/2010/main" val="1453119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9207" y="-10655"/>
            <a:ext cx="10515600" cy="1325563"/>
          </a:xfrm>
        </p:spPr>
        <p:txBody>
          <a:bodyPr>
            <a:normAutofit/>
          </a:bodyPr>
          <a:lstStyle/>
          <a:p>
            <a:r>
              <a:rPr lang="en-US" sz="3600" b="1" dirty="0">
                <a:latin typeface="Arial" panose="020B0604020202020204" pitchFamily="34" charset="0"/>
                <a:cs typeface="Arial" panose="020B0604020202020204" pitchFamily="34" charset="0"/>
              </a:rPr>
              <a:t>Results</a:t>
            </a:r>
          </a:p>
        </p:txBody>
      </p:sp>
      <p:sp>
        <p:nvSpPr>
          <p:cNvPr id="3" name="Content Placeholder 2"/>
          <p:cNvSpPr>
            <a:spLocks noGrp="1"/>
          </p:cNvSpPr>
          <p:nvPr>
            <p:ph idx="1"/>
          </p:nvPr>
        </p:nvSpPr>
        <p:spPr>
          <a:xfrm>
            <a:off x="260969" y="901550"/>
            <a:ext cx="3108596" cy="4901743"/>
          </a:xfrm>
        </p:spPr>
        <p:txBody>
          <a:bodyPr>
            <a:normAutofit/>
          </a:bodyPr>
          <a:lstStyle/>
          <a:p>
            <a:pPr marL="627063" indent="-627063" algn="ctr">
              <a:lnSpc>
                <a:spcPct val="100000"/>
              </a:lnSpc>
              <a:buNone/>
            </a:pPr>
            <a:r>
              <a:rPr lang="en-US" sz="1800" b="1" dirty="0">
                <a:solidFill>
                  <a:schemeClr val="bg1">
                    <a:lumMod val="50000"/>
                  </a:schemeClr>
                </a:solidFill>
                <a:latin typeface="Arial" panose="020B0604020202020204" pitchFamily="34" charset="0"/>
                <a:cs typeface="Arial" panose="020B0604020202020204" pitchFamily="34" charset="0"/>
              </a:rPr>
              <a:t>2021</a:t>
            </a:r>
          </a:p>
          <a:p>
            <a:pPr marL="463550" indent="-463550">
              <a:lnSpc>
                <a:spcPct val="100000"/>
              </a:lnSpc>
              <a:buNone/>
            </a:pPr>
            <a:r>
              <a:rPr lang="en-US" sz="1800" b="1" dirty="0">
                <a:solidFill>
                  <a:schemeClr val="bg1">
                    <a:lumMod val="50000"/>
                  </a:schemeClr>
                </a:solidFill>
                <a:latin typeface="Arial" panose="020B0604020202020204" pitchFamily="34" charset="0"/>
                <a:cs typeface="Arial" panose="020B0604020202020204" pitchFamily="34" charset="0"/>
              </a:rPr>
              <a:t>Q1: </a:t>
            </a:r>
            <a:r>
              <a:rPr lang="en-US" sz="1800" dirty="0">
                <a:solidFill>
                  <a:schemeClr val="bg1">
                    <a:lumMod val="50000"/>
                  </a:schemeClr>
                </a:solidFill>
                <a:latin typeface="Arial" panose="020B0604020202020204" pitchFamily="34" charset="0"/>
                <a:cs typeface="Arial" panose="020B0604020202020204" pitchFamily="34" charset="0"/>
              </a:rPr>
              <a:t>Created SPR Task Force on Child Population Health Research</a:t>
            </a:r>
          </a:p>
          <a:p>
            <a:pPr marL="463550" indent="-463550">
              <a:lnSpc>
                <a:spcPct val="100000"/>
              </a:lnSpc>
              <a:buNone/>
            </a:pPr>
            <a:r>
              <a:rPr lang="en-US" sz="1800" b="1" dirty="0">
                <a:solidFill>
                  <a:schemeClr val="bg1">
                    <a:lumMod val="50000"/>
                  </a:schemeClr>
                </a:solidFill>
                <a:latin typeface="Arial" panose="020B0604020202020204" pitchFamily="34" charset="0"/>
                <a:cs typeface="Arial" panose="020B0604020202020204" pitchFamily="34" charset="0"/>
              </a:rPr>
              <a:t>Q2:</a:t>
            </a:r>
            <a:r>
              <a:rPr lang="en-US" sz="1800" dirty="0">
                <a:solidFill>
                  <a:schemeClr val="bg1">
                    <a:lumMod val="50000"/>
                  </a:schemeClr>
                </a:solidFill>
                <a:latin typeface="Arial" panose="020B0604020202020204" pitchFamily="34" charset="0"/>
                <a:cs typeface="Arial" panose="020B0604020202020204" pitchFamily="34" charset="0"/>
              </a:rPr>
              <a:t> Recruited Advisory Group</a:t>
            </a:r>
          </a:p>
          <a:p>
            <a:pPr marL="463550" indent="-463550">
              <a:lnSpc>
                <a:spcPct val="100000"/>
              </a:lnSpc>
              <a:buNone/>
            </a:pPr>
            <a:r>
              <a:rPr lang="en-US" sz="1800" b="1" dirty="0">
                <a:solidFill>
                  <a:schemeClr val="bg1">
                    <a:lumMod val="50000"/>
                  </a:schemeClr>
                </a:solidFill>
                <a:latin typeface="Arial" panose="020B0604020202020204" pitchFamily="34" charset="0"/>
                <a:cs typeface="Arial" panose="020B0604020202020204" pitchFamily="34" charset="0"/>
              </a:rPr>
              <a:t>Q3:</a:t>
            </a:r>
            <a:r>
              <a:rPr lang="en-US" sz="1800" dirty="0">
                <a:solidFill>
                  <a:schemeClr val="bg1">
                    <a:lumMod val="50000"/>
                  </a:schemeClr>
                </a:solidFill>
                <a:latin typeface="Arial" panose="020B0604020202020204" pitchFamily="34" charset="0"/>
                <a:cs typeface="Arial" panose="020B0604020202020204" pitchFamily="34" charset="0"/>
              </a:rPr>
              <a:t> </a:t>
            </a:r>
            <a:r>
              <a:rPr lang="en-US" sz="1800" dirty="0" err="1">
                <a:solidFill>
                  <a:schemeClr val="bg1">
                    <a:lumMod val="50000"/>
                  </a:schemeClr>
                </a:solidFill>
                <a:latin typeface="Arial" panose="020B0604020202020204" pitchFamily="34" charset="0"/>
                <a:cs typeface="Arial" panose="020B0604020202020204" pitchFamily="34" charset="0"/>
              </a:rPr>
              <a:t>Liaisoned</a:t>
            </a:r>
            <a:r>
              <a:rPr lang="en-US" sz="1800" dirty="0">
                <a:solidFill>
                  <a:schemeClr val="bg1">
                    <a:lumMod val="50000"/>
                  </a:schemeClr>
                </a:solidFill>
                <a:latin typeface="Arial" panose="020B0604020202020204" pitchFamily="34" charset="0"/>
                <a:cs typeface="Arial" panose="020B0604020202020204" pitchFamily="34" charset="0"/>
              </a:rPr>
              <a:t> with </a:t>
            </a:r>
            <a:r>
              <a:rPr lang="en-US" sz="1800" dirty="0" err="1">
                <a:solidFill>
                  <a:schemeClr val="bg1">
                    <a:lumMod val="50000"/>
                  </a:schemeClr>
                </a:solidFill>
                <a:latin typeface="Arial" panose="020B0604020202020204" pitchFamily="34" charset="0"/>
                <a:cs typeface="Arial" panose="020B0604020202020204" pitchFamily="34" charset="0"/>
              </a:rPr>
              <a:t>DSSCo</a:t>
            </a:r>
            <a:r>
              <a:rPr lang="en-US" sz="1800" dirty="0">
                <a:solidFill>
                  <a:schemeClr val="bg1">
                    <a:lumMod val="50000"/>
                  </a:schemeClr>
                </a:solidFill>
                <a:latin typeface="Arial" panose="020B0604020202020204" pitchFamily="34" charset="0"/>
                <a:cs typeface="Arial" panose="020B0604020202020204" pitchFamily="34" charset="0"/>
              </a:rPr>
              <a:t> (decision scientists) and APA Interdisciplinary SIG</a:t>
            </a:r>
          </a:p>
          <a:p>
            <a:pPr marL="463550" indent="-463550">
              <a:lnSpc>
                <a:spcPct val="100000"/>
              </a:lnSpc>
              <a:buNone/>
            </a:pPr>
            <a:r>
              <a:rPr lang="en-US" sz="1800" b="1" dirty="0">
                <a:solidFill>
                  <a:schemeClr val="bg1">
                    <a:lumMod val="50000"/>
                  </a:schemeClr>
                </a:solidFill>
                <a:latin typeface="Arial" panose="020B0604020202020204" pitchFamily="34" charset="0"/>
                <a:cs typeface="Arial" panose="020B0604020202020204" pitchFamily="34" charset="0"/>
              </a:rPr>
              <a:t>Q4:</a:t>
            </a:r>
            <a:r>
              <a:rPr lang="en-US" sz="1800" dirty="0">
                <a:solidFill>
                  <a:schemeClr val="bg1">
                    <a:lumMod val="50000"/>
                  </a:schemeClr>
                </a:solidFill>
                <a:latin typeface="Arial" panose="020B0604020202020204" pitchFamily="34" charset="0"/>
                <a:cs typeface="Arial" panose="020B0604020202020204" pitchFamily="34" charset="0"/>
              </a:rPr>
              <a:t> Convened Advisory Group meetings</a:t>
            </a:r>
          </a:p>
        </p:txBody>
      </p:sp>
      <p:pic>
        <p:nvPicPr>
          <p:cNvPr id="4" name="Picture 3">
            <a:extLst>
              <a:ext uri="{FF2B5EF4-FFF2-40B4-BE49-F238E27FC236}">
                <a16:creationId xmlns:a16="http://schemas.microsoft.com/office/drawing/2014/main" id="{EAC52D9F-7E3C-46F9-8958-7A5148EE486D}"/>
              </a:ext>
            </a:extLst>
          </p:cNvPr>
          <p:cNvPicPr>
            <a:picLocks noChangeAspect="1"/>
          </p:cNvPicPr>
          <p:nvPr/>
        </p:nvPicPr>
        <p:blipFill>
          <a:blip r:embed="rId3"/>
          <a:stretch>
            <a:fillRect/>
          </a:stretch>
        </p:blipFill>
        <p:spPr>
          <a:xfrm>
            <a:off x="9675454" y="5569451"/>
            <a:ext cx="2454682" cy="1017434"/>
          </a:xfrm>
          <a:prstGeom prst="rect">
            <a:avLst/>
          </a:prstGeom>
        </p:spPr>
      </p:pic>
      <p:sp>
        <p:nvSpPr>
          <p:cNvPr id="7" name="Content Placeholder 2">
            <a:extLst>
              <a:ext uri="{FF2B5EF4-FFF2-40B4-BE49-F238E27FC236}">
                <a16:creationId xmlns:a16="http://schemas.microsoft.com/office/drawing/2014/main" id="{4B0D5283-64DC-9217-F820-FE312EB60DCF}"/>
              </a:ext>
            </a:extLst>
          </p:cNvPr>
          <p:cNvSpPr txBox="1">
            <a:spLocks/>
          </p:cNvSpPr>
          <p:nvPr/>
        </p:nvSpPr>
        <p:spPr>
          <a:xfrm>
            <a:off x="3394557" y="903638"/>
            <a:ext cx="4350702" cy="49017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7063" indent="-627063" algn="ctr">
              <a:lnSpc>
                <a:spcPct val="100000"/>
              </a:lnSpc>
              <a:buFont typeface="Arial" panose="020B0604020202020204" pitchFamily="34" charset="0"/>
              <a:buNone/>
            </a:pPr>
            <a:r>
              <a:rPr lang="en-US" sz="1800" b="1" dirty="0">
                <a:latin typeface="Arial" panose="020B0604020202020204" pitchFamily="34" charset="0"/>
                <a:cs typeface="Arial" panose="020B0604020202020204" pitchFamily="34" charset="0"/>
              </a:rPr>
              <a:t>2022</a:t>
            </a:r>
          </a:p>
          <a:p>
            <a:pPr marL="463550" indent="-463550">
              <a:lnSpc>
                <a:spcPct val="100000"/>
              </a:lnSpc>
              <a:buFont typeface="Arial" panose="020B0604020202020204" pitchFamily="34" charset="0"/>
              <a:buNone/>
            </a:pPr>
            <a:r>
              <a:rPr lang="en-US" sz="1800" b="1" dirty="0">
                <a:latin typeface="Arial" panose="020B0604020202020204" pitchFamily="34" charset="0"/>
                <a:cs typeface="Arial" panose="020B0604020202020204" pitchFamily="34" charset="0"/>
              </a:rPr>
              <a:t>Q1:  </a:t>
            </a:r>
            <a:r>
              <a:rPr lang="en-US" sz="1800" dirty="0">
                <a:latin typeface="Arial" panose="020B0604020202020204" pitchFamily="34" charset="0"/>
                <a:cs typeface="Arial" panose="020B0604020202020204" pitchFamily="34" charset="0"/>
              </a:rPr>
              <a:t>Hosted virtual networking event #2 </a:t>
            </a:r>
          </a:p>
          <a:p>
            <a:pPr marL="463550" indent="-463550">
              <a:lnSpc>
                <a:spcPct val="100000"/>
              </a:lnSpc>
              <a:buFont typeface="Arial" panose="020B0604020202020204" pitchFamily="34" charset="0"/>
              <a:buNone/>
            </a:pPr>
            <a:r>
              <a:rPr lang="en-US" sz="1800" b="1" dirty="0">
                <a:latin typeface="Arial" panose="020B0604020202020204" pitchFamily="34" charset="0"/>
                <a:cs typeface="Arial" panose="020B0604020202020204" pitchFamily="34" charset="0"/>
              </a:rPr>
              <a:t>Q2:</a:t>
            </a:r>
            <a:r>
              <a:rPr lang="en-US" sz="1800" dirty="0">
                <a:latin typeface="Arial" panose="020B0604020202020204" pitchFamily="34" charset="0"/>
                <a:cs typeface="Arial" panose="020B0604020202020204" pitchFamily="34" charset="0"/>
              </a:rPr>
              <a:t>  Hosted PAS’22 CPHR/HSR events:</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sym typeface="Symbol" panose="05050102010706020507" pitchFamily="18" charset="2"/>
              </a:rPr>
              <a:t>	 </a:t>
            </a:r>
            <a:r>
              <a:rPr lang="en-US" sz="1800" dirty="0">
                <a:latin typeface="Arial" panose="020B0604020202020204" pitchFamily="34" charset="0"/>
                <a:cs typeface="Arial" panose="020B0604020202020204" pitchFamily="34" charset="0"/>
              </a:rPr>
              <a:t>17</a:t>
            </a:r>
            <a:r>
              <a:rPr lang="en-US" sz="1800" baseline="30000" dirty="0">
                <a:latin typeface="Arial" panose="020B0604020202020204" pitchFamily="34" charset="0"/>
                <a:cs typeface="Arial" panose="020B0604020202020204" pitchFamily="34" charset="0"/>
              </a:rPr>
              <a:t>th</a:t>
            </a:r>
            <a:r>
              <a:rPr lang="en-US" sz="1800" dirty="0">
                <a:latin typeface="Arial" panose="020B0604020202020204" pitchFamily="34" charset="0"/>
                <a:cs typeface="Arial" panose="020B0604020202020204" pitchFamily="34" charset="0"/>
              </a:rPr>
              <a:t> Annual Reception</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sym typeface="Symbol" panose="05050102010706020507" pitchFamily="18" charset="2"/>
              </a:rPr>
              <a:t> </a:t>
            </a:r>
            <a:r>
              <a:rPr lang="en-US" sz="1800" dirty="0">
                <a:latin typeface="Arial" panose="020B0604020202020204" pitchFamily="34" charset="0"/>
                <a:cs typeface="Arial" panose="020B0604020202020204" pitchFamily="34" charset="0"/>
              </a:rPr>
              <a:t>Inaugural Networking Session</a:t>
            </a:r>
          </a:p>
          <a:p>
            <a:pPr marL="463550" indent="-463550">
              <a:lnSpc>
                <a:spcPct val="100000"/>
              </a:lnSpc>
              <a:spcBef>
                <a:spcPts val="0"/>
              </a:spcBef>
              <a:buFont typeface="Arial" panose="020B0604020202020204" pitchFamily="34" charset="0"/>
              <a:buNone/>
            </a:pPr>
            <a:endParaRPr lang="en-US" sz="900" dirty="0">
              <a:latin typeface="Arial" panose="020B0604020202020204" pitchFamily="34" charset="0"/>
              <a:cs typeface="Arial" panose="020B0604020202020204" pitchFamily="34" charset="0"/>
            </a:endParaRPr>
          </a:p>
          <a:p>
            <a:pPr marL="463550" indent="-463550">
              <a:lnSpc>
                <a:spcPct val="100000"/>
              </a:lnSpc>
              <a:spcBef>
                <a:spcPts val="0"/>
              </a:spcBef>
              <a:buFont typeface="Arial" panose="020B0604020202020204" pitchFamily="34" charset="0"/>
              <a:buNone/>
            </a:pPr>
            <a:r>
              <a:rPr lang="en-US" sz="1800" b="1" dirty="0">
                <a:latin typeface="Arial" panose="020B0604020202020204" pitchFamily="34" charset="0"/>
                <a:cs typeface="Arial" panose="020B0604020202020204" pitchFamily="34" charset="0"/>
              </a:rPr>
              <a:t>Q3:</a:t>
            </a:r>
            <a:r>
              <a:rPr lang="en-US" sz="1800" dirty="0">
                <a:latin typeface="Arial" panose="020B0604020202020204" pitchFamily="34" charset="0"/>
                <a:cs typeface="Arial" panose="020B0604020202020204" pitchFamily="34" charset="0"/>
              </a:rPr>
              <a:t>  HSR Scientists added to:</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sym typeface="Symbol" panose="05050102010706020507" pitchFamily="18" charset="2"/>
              </a:rPr>
              <a:t> </a:t>
            </a:r>
            <a:r>
              <a:rPr lang="en-US" sz="1800" dirty="0">
                <a:latin typeface="Arial" panose="020B0604020202020204" pitchFamily="34" charset="0"/>
                <a:cs typeface="Arial" panose="020B0604020202020204" pitchFamily="34" charset="0"/>
              </a:rPr>
              <a:t>SPR Executive Council</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sym typeface="Symbol" panose="05050102010706020507" pitchFamily="18" charset="2"/>
              </a:rPr>
              <a:t> </a:t>
            </a:r>
            <a:r>
              <a:rPr lang="en-US" sz="1800" dirty="0">
                <a:latin typeface="Arial" panose="020B0604020202020204" pitchFamily="34" charset="0"/>
                <a:cs typeface="Arial" panose="020B0604020202020204" pitchFamily="34" charset="0"/>
              </a:rPr>
              <a:t>PAS Program Committee</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sym typeface="Symbol" panose="05050102010706020507" pitchFamily="18" charset="2"/>
              </a:rPr>
              <a:t> Abstract Review Committee </a:t>
            </a:r>
            <a:r>
              <a:rPr lang="en-US" sz="1800" dirty="0">
                <a:latin typeface="Arial" panose="020B0604020202020204" pitchFamily="34" charset="0"/>
                <a:cs typeface="Arial" panose="020B0604020202020204" pitchFamily="34" charset="0"/>
              </a:rPr>
              <a:t>HSR Track </a:t>
            </a:r>
          </a:p>
          <a:p>
            <a:pPr marL="463550" indent="-463550">
              <a:lnSpc>
                <a:spcPct val="100000"/>
              </a:lnSpc>
              <a:spcBef>
                <a:spcPts val="0"/>
              </a:spcBef>
              <a:buFont typeface="Arial" panose="020B0604020202020204" pitchFamily="34" charset="0"/>
              <a:buNone/>
            </a:pPr>
            <a:r>
              <a:rPr lang="en-US" sz="1800" dirty="0">
                <a:latin typeface="Arial" panose="020B0604020202020204" pitchFamily="34" charset="0"/>
                <a:cs typeface="Arial" panose="020B0604020202020204" pitchFamily="34" charset="0"/>
                <a:sym typeface="Symbol" panose="05050102010706020507" pitchFamily="18" charset="2"/>
              </a:rPr>
              <a:t>	 Workshop Review Committee</a:t>
            </a:r>
            <a:endParaRPr lang="en-US" sz="1800" dirty="0">
              <a:latin typeface="Arial" panose="020B0604020202020204" pitchFamily="34" charset="0"/>
              <a:cs typeface="Arial" panose="020B0604020202020204" pitchFamily="34" charset="0"/>
            </a:endParaRPr>
          </a:p>
          <a:p>
            <a:pPr marL="463550" indent="-463550">
              <a:lnSpc>
                <a:spcPct val="100000"/>
              </a:lnSpc>
              <a:buFont typeface="Arial" panose="020B0604020202020204" pitchFamily="34" charset="0"/>
              <a:buNone/>
            </a:pPr>
            <a:r>
              <a:rPr lang="en-US" sz="1800" b="1" dirty="0">
                <a:latin typeface="Arial" panose="020B0604020202020204" pitchFamily="34" charset="0"/>
                <a:cs typeface="Arial" panose="020B0604020202020204" pitchFamily="34" charset="0"/>
              </a:rPr>
              <a:t>Q4:</a:t>
            </a:r>
            <a:r>
              <a:rPr lang="en-US" sz="1800" dirty="0">
                <a:latin typeface="Arial" panose="020B0604020202020204" pitchFamily="34" charset="0"/>
                <a:cs typeface="Arial" panose="020B0604020202020204" pitchFamily="34" charset="0"/>
              </a:rPr>
              <a:t> 	Host virtual networking event #3 </a:t>
            </a:r>
          </a:p>
        </p:txBody>
      </p:sp>
      <p:sp>
        <p:nvSpPr>
          <p:cNvPr id="8" name="Content Placeholder 2">
            <a:extLst>
              <a:ext uri="{FF2B5EF4-FFF2-40B4-BE49-F238E27FC236}">
                <a16:creationId xmlns:a16="http://schemas.microsoft.com/office/drawing/2014/main" id="{D751DA14-6092-E573-0969-430C1F205908}"/>
              </a:ext>
            </a:extLst>
          </p:cNvPr>
          <p:cNvSpPr txBox="1">
            <a:spLocks/>
          </p:cNvSpPr>
          <p:nvPr/>
        </p:nvSpPr>
        <p:spPr>
          <a:xfrm>
            <a:off x="7580329" y="905726"/>
            <a:ext cx="4350702" cy="490174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627063" indent="-627063" algn="ctr">
              <a:lnSpc>
                <a:spcPct val="100000"/>
              </a:lnSpc>
              <a:buFont typeface="Arial" panose="020B0604020202020204" pitchFamily="34" charset="0"/>
              <a:buNone/>
            </a:pPr>
            <a:r>
              <a:rPr lang="en-US" sz="2000" b="1" dirty="0">
                <a:latin typeface="Arial" panose="020B0604020202020204" pitchFamily="34" charset="0"/>
                <a:cs typeface="Arial" panose="020B0604020202020204" pitchFamily="34" charset="0"/>
              </a:rPr>
              <a:t>2023?</a:t>
            </a:r>
          </a:p>
          <a:p>
            <a:pPr marL="463550" indent="-463550">
              <a:lnSpc>
                <a:spcPct val="100000"/>
              </a:lnSpc>
              <a:buFont typeface="Arial" panose="020B0604020202020204" pitchFamily="34" charset="0"/>
              <a:buNone/>
            </a:pPr>
            <a:r>
              <a:rPr lang="en-US" sz="2000" b="1" dirty="0">
                <a:latin typeface="Arial" panose="020B0604020202020204" pitchFamily="34" charset="0"/>
                <a:cs typeface="Arial" panose="020B0604020202020204" pitchFamily="34" charset="0"/>
              </a:rPr>
              <a:t>Q1: </a:t>
            </a:r>
            <a:r>
              <a:rPr lang="en-US" sz="2000" dirty="0">
                <a:latin typeface="Arial" panose="020B0604020202020204" pitchFamily="34" charset="0"/>
                <a:cs typeface="Arial" panose="020B0604020202020204" pitchFamily="34" charset="0"/>
              </a:rPr>
              <a:t>Decide topic/issue/activity for virtual networking event #4 (?PAS 2023)</a:t>
            </a:r>
          </a:p>
          <a:p>
            <a:pPr marL="463550" indent="-463550">
              <a:lnSpc>
                <a:spcPct val="100000"/>
              </a:lnSpc>
              <a:buFont typeface="Arial" panose="020B0604020202020204" pitchFamily="34" charset="0"/>
              <a:buNone/>
            </a:pPr>
            <a:r>
              <a:rPr lang="en-US" sz="2000" b="1" dirty="0">
                <a:latin typeface="Arial" panose="020B0604020202020204" pitchFamily="34" charset="0"/>
                <a:cs typeface="Arial" panose="020B0604020202020204" pitchFamily="34" charset="0"/>
              </a:rPr>
              <a:t>Q2:</a:t>
            </a:r>
            <a:r>
              <a:rPr lang="en-US" sz="2000" dirty="0">
                <a:latin typeface="Arial" panose="020B0604020202020204" pitchFamily="34" charset="0"/>
                <a:cs typeface="Arial" panose="020B0604020202020204" pitchFamily="34" charset="0"/>
              </a:rPr>
              <a:t> How will PAS’23 go?</a:t>
            </a:r>
          </a:p>
          <a:p>
            <a:pPr marL="463550" indent="-463550">
              <a:lnSpc>
                <a:spcPct val="100000"/>
              </a:lnSpc>
              <a:spcBef>
                <a:spcPts val="0"/>
              </a:spcBef>
              <a:buFont typeface="Arial" panose="020B0604020202020204" pitchFamily="34" charset="0"/>
              <a:buNone/>
            </a:pPr>
            <a:r>
              <a:rPr lang="en-US" sz="2000" b="1" dirty="0">
                <a:latin typeface="Arial" panose="020B0604020202020204" pitchFamily="34" charset="0"/>
                <a:cs typeface="Arial" panose="020B0604020202020204" pitchFamily="34" charset="0"/>
              </a:rPr>
              <a:t>Q3:</a:t>
            </a:r>
            <a:r>
              <a:rPr lang="en-US" sz="2000"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sym typeface="Symbol" panose="05050102010706020507" pitchFamily="18" charset="2"/>
              </a:rPr>
              <a:t> How will junior/senior mixer go?</a:t>
            </a:r>
            <a:endParaRPr lang="en-US" sz="2000" dirty="0">
              <a:latin typeface="Arial" panose="020B0604020202020204" pitchFamily="34" charset="0"/>
              <a:cs typeface="Arial" panose="020B0604020202020204" pitchFamily="34" charset="0"/>
            </a:endParaRPr>
          </a:p>
          <a:p>
            <a:pPr marL="463550" indent="-463550">
              <a:lnSpc>
                <a:spcPct val="100000"/>
              </a:lnSpc>
              <a:spcBef>
                <a:spcPts val="0"/>
              </a:spcBef>
              <a:buFont typeface="Arial" panose="020B0604020202020204" pitchFamily="34" charset="0"/>
              <a:buNone/>
            </a:pPr>
            <a:r>
              <a:rPr lang="en-US" sz="2000" dirty="0">
                <a:latin typeface="Arial" panose="020B0604020202020204" pitchFamily="34" charset="0"/>
                <a:cs typeface="Arial" panose="020B0604020202020204" pitchFamily="34" charset="0"/>
                <a:sym typeface="Symbol" panose="05050102010706020507" pitchFamily="18" charset="2"/>
              </a:rPr>
              <a:t>	 Will we double # of abstract submissions?</a:t>
            </a:r>
          </a:p>
          <a:p>
            <a:pPr marL="463550" indent="-463550">
              <a:lnSpc>
                <a:spcPct val="100000"/>
              </a:lnSpc>
              <a:spcBef>
                <a:spcPts val="0"/>
              </a:spcBef>
              <a:buFont typeface="Arial" panose="020B0604020202020204" pitchFamily="34" charset="0"/>
              <a:buNone/>
            </a:pPr>
            <a:r>
              <a:rPr lang="en-US" sz="2000" dirty="0">
                <a:latin typeface="Arial" panose="020B0604020202020204" pitchFamily="34" charset="0"/>
                <a:cs typeface="Arial" panose="020B0604020202020204" pitchFamily="34" charset="0"/>
                <a:sym typeface="Symbol" panose="05050102010706020507" pitchFamily="18" charset="2"/>
              </a:rPr>
              <a:t>	 Will we increase the abstract acceptance rate?</a:t>
            </a:r>
          </a:p>
          <a:p>
            <a:pPr marL="463550" indent="-463550">
              <a:lnSpc>
                <a:spcPct val="100000"/>
              </a:lnSpc>
              <a:spcBef>
                <a:spcPts val="0"/>
              </a:spcBef>
              <a:buFont typeface="Arial" panose="020B0604020202020204" pitchFamily="34" charset="0"/>
              <a:buNone/>
            </a:pPr>
            <a:r>
              <a:rPr lang="en-US" sz="2000" dirty="0">
                <a:latin typeface="Arial" panose="020B0604020202020204" pitchFamily="34" charset="0"/>
                <a:cs typeface="Arial" panose="020B0604020202020204" pitchFamily="34" charset="0"/>
                <a:sym typeface="Symbol" panose="05050102010706020507" pitchFamily="18" charset="2"/>
              </a:rPr>
              <a:t>	 Will abstract empanelment create more meaningful conversation?</a:t>
            </a:r>
          </a:p>
          <a:p>
            <a:pPr marL="463550" indent="-463550">
              <a:lnSpc>
                <a:spcPct val="100000"/>
              </a:lnSpc>
              <a:spcBef>
                <a:spcPts val="0"/>
              </a:spcBef>
              <a:buFont typeface="Arial" panose="020B0604020202020204" pitchFamily="34" charset="0"/>
              <a:buNone/>
            </a:pPr>
            <a:r>
              <a:rPr lang="en-US" sz="2000" dirty="0">
                <a:latin typeface="Arial" panose="020B0604020202020204" pitchFamily="34" charset="0"/>
                <a:cs typeface="Arial" panose="020B0604020202020204" pitchFamily="34" charset="0"/>
                <a:sym typeface="Symbol" panose="05050102010706020507" pitchFamily="18" charset="2"/>
              </a:rPr>
              <a:t>	 Will panels have moderators that will encourage networking?</a:t>
            </a:r>
          </a:p>
          <a:p>
            <a:pPr marL="463550" indent="-463550">
              <a:lnSpc>
                <a:spcPct val="100000"/>
              </a:lnSpc>
              <a:spcBef>
                <a:spcPts val="0"/>
              </a:spcBef>
              <a:buFont typeface="Arial" panose="020B0604020202020204" pitchFamily="34" charset="0"/>
              <a:buNone/>
            </a:pPr>
            <a:r>
              <a:rPr lang="en-US" sz="2000" dirty="0">
                <a:latin typeface="Arial" panose="020B0604020202020204" pitchFamily="34" charset="0"/>
                <a:cs typeface="Arial" panose="020B0604020202020204" pitchFamily="34" charset="0"/>
                <a:sym typeface="Symbol" panose="05050102010706020507" pitchFamily="18" charset="2"/>
              </a:rPr>
              <a:t>	 Will more engaged in the group?</a:t>
            </a:r>
          </a:p>
          <a:p>
            <a:pPr marL="463550" indent="-463550">
              <a:lnSpc>
                <a:spcPct val="100000"/>
              </a:lnSpc>
              <a:buFont typeface="Arial" panose="020B0604020202020204" pitchFamily="34" charset="0"/>
              <a:buNone/>
            </a:pPr>
            <a:r>
              <a:rPr lang="en-US" sz="2000" b="1" dirty="0">
                <a:latin typeface="Arial" panose="020B0604020202020204" pitchFamily="34" charset="0"/>
                <a:cs typeface="Arial" panose="020B0604020202020204" pitchFamily="34" charset="0"/>
              </a:rPr>
              <a:t>Q4:</a:t>
            </a:r>
            <a:r>
              <a:rPr lang="en-US" sz="2000" dirty="0">
                <a:latin typeface="Arial" panose="020B0604020202020204" pitchFamily="34" charset="0"/>
                <a:cs typeface="Arial" panose="020B0604020202020204" pitchFamily="34" charset="0"/>
              </a:rPr>
              <a:t> Decide topic/issue/activity for virtual networking event #5 (?pipeline/succession planning)</a:t>
            </a:r>
          </a:p>
        </p:txBody>
      </p:sp>
    </p:spTree>
    <p:extLst>
      <p:ext uri="{BB962C8B-B14F-4D97-AF65-F5344CB8AC3E}">
        <p14:creationId xmlns:p14="http://schemas.microsoft.com/office/powerpoint/2010/main" val="2814224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E4D87-3F7B-4174-813E-7775DAFE9013}"/>
              </a:ext>
            </a:extLst>
          </p:cNvPr>
          <p:cNvSpPr>
            <a:spLocks noGrp="1"/>
          </p:cNvSpPr>
          <p:nvPr>
            <p:ph type="ctrTitle"/>
          </p:nvPr>
        </p:nvSpPr>
        <p:spPr>
          <a:xfrm>
            <a:off x="228600" y="1561133"/>
            <a:ext cx="11751907" cy="1680829"/>
          </a:xfrm>
        </p:spPr>
        <p:txBody>
          <a:bodyPr>
            <a:noAutofit/>
          </a:bodyPr>
          <a:lstStyle/>
          <a:p>
            <a:r>
              <a:rPr lang="en-US" sz="3600" b="1" dirty="0">
                <a:latin typeface="Arial" panose="020B0604020202020204" pitchFamily="34" charset="0"/>
                <a:cs typeface="Arial" panose="020B0604020202020204" pitchFamily="34" charset="0"/>
              </a:rPr>
              <a:t> </a:t>
            </a:r>
            <a:br>
              <a:rPr lang="en-US" sz="3600" b="1" dirty="0">
                <a:latin typeface="Arial" panose="020B0604020202020204" pitchFamily="34" charset="0"/>
                <a:cs typeface="Arial" panose="020B0604020202020204" pitchFamily="34" charset="0"/>
              </a:rPr>
            </a:br>
            <a:r>
              <a:rPr lang="en-US" sz="2800" dirty="0">
                <a:latin typeface="Arial" panose="020B0604020202020204" pitchFamily="34" charset="0"/>
                <a:cs typeface="Arial" panose="020B0604020202020204" pitchFamily="34" charset="0"/>
              </a:rPr>
              <a:t>THE PEDIATRIC HEALTH SERVICES RESEARCH WORKFORCE</a:t>
            </a:r>
            <a:br>
              <a:rPr lang="en-US" sz="2800" dirty="0">
                <a:latin typeface="Arial" panose="020B0604020202020204" pitchFamily="34" charset="0"/>
                <a:cs typeface="Arial" panose="020B0604020202020204" pitchFamily="34" charset="0"/>
              </a:rPr>
            </a:br>
            <a:br>
              <a:rPr lang="en-US" sz="3600" dirty="0">
                <a:latin typeface="Arial" panose="020B0604020202020204" pitchFamily="34" charset="0"/>
                <a:cs typeface="Arial" panose="020B0604020202020204" pitchFamily="34" charset="0"/>
              </a:rPr>
            </a:br>
            <a:r>
              <a:rPr lang="en-US" sz="3600" b="1" strike="sngStrike" dirty="0">
                <a:latin typeface="Arial" panose="020B0604020202020204" pitchFamily="34" charset="0"/>
                <a:cs typeface="Arial" panose="020B0604020202020204" pitchFamily="34" charset="0"/>
              </a:rPr>
              <a:t>Shrinking, shifting, or just feeling lonely?</a:t>
            </a:r>
            <a:br>
              <a:rPr lang="en-US" sz="3600"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Unshrinking, shifting, and getting less lonely?</a:t>
            </a:r>
          </a:p>
        </p:txBody>
      </p:sp>
      <p:sp>
        <p:nvSpPr>
          <p:cNvPr id="3" name="Subtitle 2">
            <a:extLst>
              <a:ext uri="{FF2B5EF4-FFF2-40B4-BE49-F238E27FC236}">
                <a16:creationId xmlns:a16="http://schemas.microsoft.com/office/drawing/2014/main" id="{2604FF63-0D86-4278-9662-D25F92CEF733}"/>
              </a:ext>
            </a:extLst>
          </p:cNvPr>
          <p:cNvSpPr>
            <a:spLocks noGrp="1"/>
          </p:cNvSpPr>
          <p:nvPr>
            <p:ph type="subTitle" idx="1"/>
          </p:nvPr>
        </p:nvSpPr>
        <p:spPr>
          <a:xfrm>
            <a:off x="1524000" y="4178205"/>
            <a:ext cx="9144000" cy="1680829"/>
          </a:xfrm>
        </p:spPr>
        <p:txBody>
          <a:bodyPr>
            <a:noAutofit/>
          </a:bodyPr>
          <a:lstStyle/>
          <a:p>
            <a:pPr>
              <a:spcBef>
                <a:spcPts val="0"/>
              </a:spcBef>
              <a:spcAft>
                <a:spcPts val="0"/>
              </a:spcAft>
            </a:pPr>
            <a:r>
              <a:rPr lang="en-US" dirty="0">
                <a:latin typeface="Arial" panose="020B0604020202020204" pitchFamily="34" charset="0"/>
                <a:cs typeface="Arial" panose="020B0604020202020204" pitchFamily="34" charset="0"/>
              </a:rPr>
              <a:t>Alyna T. Chien MD MS</a:t>
            </a:r>
          </a:p>
          <a:p>
            <a:r>
              <a:rPr lang="en-US" dirty="0">
                <a:latin typeface="Arial" panose="020B0604020202020204" pitchFamily="34" charset="0"/>
                <a:cs typeface="Arial" panose="020B0604020202020204" pitchFamily="34" charset="0"/>
              </a:rPr>
              <a:t>Boston Children’s Hospital / Harvard Medical School</a:t>
            </a:r>
          </a:p>
          <a:p>
            <a:r>
              <a:rPr lang="en-US" dirty="0">
                <a:latin typeface="Arial" panose="020B0604020202020204" pitchFamily="34" charset="0"/>
                <a:cs typeface="Arial" panose="020B0604020202020204" pitchFamily="34" charset="0"/>
              </a:rPr>
              <a:t>Advanced Pediatric Leaders Program</a:t>
            </a:r>
          </a:p>
          <a:p>
            <a:r>
              <a:rPr lang="en-US" dirty="0">
                <a:latin typeface="Arial" panose="020B0604020202020204" pitchFamily="34" charset="0"/>
                <a:cs typeface="Arial" panose="020B0604020202020204" pitchFamily="34" charset="0"/>
              </a:rPr>
              <a:t>9</a:t>
            </a:r>
            <a:r>
              <a:rPr lang="en-US">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December 2022</a:t>
            </a:r>
          </a:p>
        </p:txBody>
      </p:sp>
      <p:pic>
        <p:nvPicPr>
          <p:cNvPr id="6" name="Picture 5">
            <a:extLst>
              <a:ext uri="{FF2B5EF4-FFF2-40B4-BE49-F238E27FC236}">
                <a16:creationId xmlns:a16="http://schemas.microsoft.com/office/drawing/2014/main" id="{A1C1B657-D6AA-485A-BF13-D022954F1FF5}"/>
              </a:ext>
            </a:extLst>
          </p:cNvPr>
          <p:cNvPicPr>
            <a:picLocks noChangeAspect="1"/>
          </p:cNvPicPr>
          <p:nvPr/>
        </p:nvPicPr>
        <p:blipFill>
          <a:blip r:embed="rId3"/>
          <a:stretch>
            <a:fillRect/>
          </a:stretch>
        </p:blipFill>
        <p:spPr>
          <a:xfrm>
            <a:off x="9311772" y="365125"/>
            <a:ext cx="2454682" cy="1017434"/>
          </a:xfrm>
          <a:prstGeom prst="rect">
            <a:avLst/>
          </a:prstGeom>
        </p:spPr>
      </p:pic>
    </p:spTree>
    <p:extLst>
      <p:ext uri="{BB962C8B-B14F-4D97-AF65-F5344CB8AC3E}">
        <p14:creationId xmlns:p14="http://schemas.microsoft.com/office/powerpoint/2010/main" val="336162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DE662-6796-BDD1-4616-2E1185DC19BE}"/>
              </a:ext>
            </a:extLst>
          </p:cNvPr>
          <p:cNvSpPr>
            <a:spLocks noGrp="1"/>
          </p:cNvSpPr>
          <p:nvPr>
            <p:ph type="title"/>
          </p:nvPr>
        </p:nvSpPr>
        <p:spPr/>
        <p:txBody>
          <a:bodyPr>
            <a:noAutofit/>
          </a:bodyPr>
          <a:lstStyle/>
          <a:p>
            <a:pPr algn="ctr"/>
            <a:r>
              <a:rPr lang="en-US" sz="4000" dirty="0">
                <a:latin typeface="+mn-lt"/>
              </a:rPr>
              <a:t>Please take a moment to provide Feedback for </a:t>
            </a:r>
            <a:r>
              <a:rPr lang="en-US" sz="4000" b="0" i="0" u="none" strike="noStrike" dirty="0">
                <a:solidFill>
                  <a:srgbClr val="000000"/>
                </a:solidFill>
                <a:effectLst/>
                <a:latin typeface="+mn-lt"/>
              </a:rPr>
              <a:t>Alyna Chien</a:t>
            </a:r>
            <a:r>
              <a:rPr lang="en-US" sz="4000" dirty="0">
                <a:latin typeface="+mn-lt"/>
              </a:rPr>
              <a:t> </a:t>
            </a:r>
          </a:p>
        </p:txBody>
      </p:sp>
      <p:pic>
        <p:nvPicPr>
          <p:cNvPr id="4" name="Content Placeholder 3">
            <a:extLst>
              <a:ext uri="{FF2B5EF4-FFF2-40B4-BE49-F238E27FC236}">
                <a16:creationId xmlns:a16="http://schemas.microsoft.com/office/drawing/2014/main" id="{F9EF910A-F3C3-10CC-768D-839083368958}"/>
              </a:ext>
            </a:extLst>
          </p:cNvPr>
          <p:cNvPicPr>
            <a:picLocks noGrp="1" noChangeAspect="1"/>
          </p:cNvPicPr>
          <p:nvPr>
            <p:ph idx="1"/>
          </p:nvPr>
        </p:nvPicPr>
        <p:blipFill>
          <a:blip r:embed="rId2"/>
          <a:stretch>
            <a:fillRect/>
          </a:stretch>
        </p:blipFill>
        <p:spPr>
          <a:xfrm>
            <a:off x="3920331" y="1825625"/>
            <a:ext cx="4351338" cy="4351338"/>
          </a:xfrm>
          <a:prstGeom prst="rect">
            <a:avLst/>
          </a:prstGeom>
        </p:spPr>
      </p:pic>
    </p:spTree>
    <p:extLst>
      <p:ext uri="{BB962C8B-B14F-4D97-AF65-F5344CB8AC3E}">
        <p14:creationId xmlns:p14="http://schemas.microsoft.com/office/powerpoint/2010/main" val="570247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a40f852-b2ce-4abd-b4ea-fd59f9919b84" xsi:nil="true"/>
    <lcf76f155ced4ddcb4097134ff3c332f xmlns="9de26db2-8f74-467a-b098-607b68b0f47a">
      <Terms xmlns="http://schemas.microsoft.com/office/infopath/2007/PartnerControls"/>
    </lcf76f155ced4ddcb4097134ff3c332f>
    <dateandtime xmlns="9de26db2-8f74-467a-b098-607b68b0f47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152FBB7F2296945BF03CAD5D41A6A1E" ma:contentTypeVersion="19" ma:contentTypeDescription="Create a new document." ma:contentTypeScope="" ma:versionID="fd73f70df6afe210a957129640b1b25f">
  <xsd:schema xmlns:xsd="http://www.w3.org/2001/XMLSchema" xmlns:xs="http://www.w3.org/2001/XMLSchema" xmlns:p="http://schemas.microsoft.com/office/2006/metadata/properties" xmlns:ns2="9de26db2-8f74-467a-b098-607b68b0f47a" xmlns:ns3="9a40f852-b2ce-4abd-b4ea-fd59f9919b84" targetNamespace="http://schemas.microsoft.com/office/2006/metadata/properties" ma:root="true" ma:fieldsID="a63002ba4f4e67b1754c371834fa1e3f" ns2:_="" ns3:_="">
    <xsd:import namespace="9de26db2-8f74-467a-b098-607b68b0f47a"/>
    <xsd:import namespace="9a40f852-b2ce-4abd-b4ea-fd59f9919b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dateandtim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e26db2-8f74-467a-b098-607b68b0f47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fd74987-fef7-4bf0-a19e-8932986c175f" ma:termSetId="09814cd3-568e-fe90-9814-8d621ff8fb84" ma:anchorId="fba54fb3-c3e1-fe81-a776-ca4b69148c4d" ma:open="true" ma:isKeyword="false">
      <xsd:complexType>
        <xsd:sequence>
          <xsd:element ref="pc:Terms" minOccurs="0" maxOccurs="1"/>
        </xsd:sequence>
      </xsd:complexType>
    </xsd:element>
    <xsd:element name="dateandtime" ma:index="24" nillable="true" ma:displayName="date and time" ma:format="DateTime" ma:internalName="dateandtime">
      <xsd:simpleType>
        <xsd:restriction base="dms:DateTime"/>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40f852-b2ce-4abd-b4ea-fd59f9919b8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0ee865e-4bb4-4ba7-980b-c295fec7dc1f}" ma:internalName="TaxCatchAll" ma:showField="CatchAllData" ma:web="9a40f852-b2ce-4abd-b4ea-fd59f9919b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7C8F18-53FA-4F3C-914F-FA3D3635AD4D}">
  <ds:schemaRefs>
    <ds:schemaRef ds:uri="http://schemas.microsoft.com/office/2006/metadata/properties"/>
    <ds:schemaRef ds:uri="http://schemas.microsoft.com/office/infopath/2007/PartnerControls"/>
    <ds:schemaRef ds:uri="9a40f852-b2ce-4abd-b4ea-fd59f9919b84"/>
    <ds:schemaRef ds:uri="9de26db2-8f74-467a-b098-607b68b0f47a"/>
  </ds:schemaRefs>
</ds:datastoreItem>
</file>

<file path=customXml/itemProps2.xml><?xml version="1.0" encoding="utf-8"?>
<ds:datastoreItem xmlns:ds="http://schemas.openxmlformats.org/officeDocument/2006/customXml" ds:itemID="{AAC8DAF5-67C5-4732-8836-0C4C28E3F78E}">
  <ds:schemaRefs>
    <ds:schemaRef ds:uri="http://schemas.microsoft.com/sharepoint/v3/contenttype/forms"/>
  </ds:schemaRefs>
</ds:datastoreItem>
</file>

<file path=customXml/itemProps3.xml><?xml version="1.0" encoding="utf-8"?>
<ds:datastoreItem xmlns:ds="http://schemas.openxmlformats.org/officeDocument/2006/customXml" ds:itemID="{D714F522-F7D1-4933-B0E0-24991A3C8065}"/>
</file>

<file path=docProps/app.xml><?xml version="1.0" encoding="utf-8"?>
<Properties xmlns="http://schemas.openxmlformats.org/officeDocument/2006/extended-properties" xmlns:vt="http://schemas.openxmlformats.org/officeDocument/2006/docPropsVTypes">
  <Template/>
  <TotalTime>4487</TotalTime>
  <Words>809</Words>
  <Application>Microsoft Office PowerPoint</Application>
  <PresentationFormat>Widescreen</PresentationFormat>
  <Paragraphs>89</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  THE PEDIATRIC HEALTH SERVICES RESEARCH WORKFORCE  Shrinking, shifting, or just feeling lonely?</vt:lpstr>
      <vt:lpstr>Problem</vt:lpstr>
      <vt:lpstr>Problem</vt:lpstr>
      <vt:lpstr>Problem</vt:lpstr>
      <vt:lpstr>Actions</vt:lpstr>
      <vt:lpstr>Results</vt:lpstr>
      <vt:lpstr>  THE PEDIATRIC HEALTH SERVICES RESEARCH WORKFORCE  Shrinking, shifting, or just feeling lonely? Unshrinking, shifting, and getting less lonely?</vt:lpstr>
      <vt:lpstr>Please take a moment to provide Feedback for Alyna Chien </vt:lpstr>
    </vt:vector>
  </TitlesOfParts>
  <Company>Weill Cornell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B Bostwick</dc:creator>
  <cp:lastModifiedBy>Colleen Wainwright</cp:lastModifiedBy>
  <cp:revision>105</cp:revision>
  <dcterms:created xsi:type="dcterms:W3CDTF">2020-03-03T20:28:27Z</dcterms:created>
  <dcterms:modified xsi:type="dcterms:W3CDTF">2022-12-08T20:59:29Z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0x0101006152FBB7F2296945BF03CAD5D41A6A1E</vt:lpwstr>
  </property>
  <property fmtid="{D5CDD505-2E9C-101B-9397-08002B2CF9AE}" pid="3" name="MediaServiceImageTags">
    <vt:lpwstr/>
  </property>
</Properties>
</file>