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9" r:id="rId5"/>
    <p:sldId id="260" r:id="rId6"/>
  </p:sldIdLst>
  <p:sldSz cx="43891200" cy="21945600"/>
  <p:notesSz cx="6953250" cy="9239250"/>
  <p:defaultTextStyle>
    <a:defPPr>
      <a:defRPr lang="en-US"/>
    </a:defPPr>
    <a:lvl1pPr algn="l" rtl="0" fontAlgn="base">
      <a:spcBef>
        <a:spcPct val="0"/>
      </a:spcBef>
      <a:spcAft>
        <a:spcPct val="0"/>
      </a:spcAft>
      <a:defRPr sz="4300" b="1" kern="1200">
        <a:solidFill>
          <a:srgbClr val="FF9900"/>
        </a:solidFill>
        <a:latin typeface="Arial" charset="0"/>
        <a:ea typeface="+mn-ea"/>
        <a:cs typeface="+mn-cs"/>
      </a:defRPr>
    </a:lvl1pPr>
    <a:lvl2pPr marL="457200" algn="l" rtl="0" fontAlgn="base">
      <a:spcBef>
        <a:spcPct val="0"/>
      </a:spcBef>
      <a:spcAft>
        <a:spcPct val="0"/>
      </a:spcAft>
      <a:defRPr sz="4300" b="1" kern="1200">
        <a:solidFill>
          <a:srgbClr val="FF9900"/>
        </a:solidFill>
        <a:latin typeface="Arial" charset="0"/>
        <a:ea typeface="+mn-ea"/>
        <a:cs typeface="+mn-cs"/>
      </a:defRPr>
    </a:lvl2pPr>
    <a:lvl3pPr marL="914400" algn="l" rtl="0" fontAlgn="base">
      <a:spcBef>
        <a:spcPct val="0"/>
      </a:spcBef>
      <a:spcAft>
        <a:spcPct val="0"/>
      </a:spcAft>
      <a:defRPr sz="4300" b="1" kern="1200">
        <a:solidFill>
          <a:srgbClr val="FF9900"/>
        </a:solidFill>
        <a:latin typeface="Arial" charset="0"/>
        <a:ea typeface="+mn-ea"/>
        <a:cs typeface="+mn-cs"/>
      </a:defRPr>
    </a:lvl3pPr>
    <a:lvl4pPr marL="1371600" algn="l" rtl="0" fontAlgn="base">
      <a:spcBef>
        <a:spcPct val="0"/>
      </a:spcBef>
      <a:spcAft>
        <a:spcPct val="0"/>
      </a:spcAft>
      <a:defRPr sz="4300" b="1" kern="1200">
        <a:solidFill>
          <a:srgbClr val="FF9900"/>
        </a:solidFill>
        <a:latin typeface="Arial" charset="0"/>
        <a:ea typeface="+mn-ea"/>
        <a:cs typeface="+mn-cs"/>
      </a:defRPr>
    </a:lvl4pPr>
    <a:lvl5pPr marL="1828800" algn="l"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2E3"/>
    <a:srgbClr val="FC534B"/>
    <a:srgbClr val="FF9900"/>
    <a:srgbClr val="FD3903"/>
    <a:srgbClr val="FF6600"/>
    <a:srgbClr val="990000"/>
    <a:srgbClr val="FFFADD"/>
    <a:srgbClr val="FFFDF3"/>
    <a:srgbClr val="FEF1A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1D236A-7166-400B-B928-5BA47F1B5897}" v="1" dt="2022-12-06T14:19:40.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3658" autoAdjust="0"/>
    <p:restoredTop sz="99796" autoAdjust="0"/>
  </p:normalViewPr>
  <p:slideViewPr>
    <p:cSldViewPr>
      <p:cViewPr varScale="1">
        <p:scale>
          <a:sx n="32" d="100"/>
          <a:sy n="32" d="100"/>
        </p:scale>
        <p:origin x="505" y="109"/>
      </p:cViewPr>
      <p:guideLst>
        <p:guide orient="horz" pos="691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Wainwright" userId="f3a4a9bb-2591-4c68-b1c6-3f2fda04774a" providerId="ADAL" clId="{8C1D236A-7166-400B-B928-5BA47F1B5897}"/>
    <pc:docChg chg="addSld modSld">
      <pc:chgData name="Colleen Wainwright" userId="f3a4a9bb-2591-4c68-b1c6-3f2fda04774a" providerId="ADAL" clId="{8C1D236A-7166-400B-B928-5BA47F1B5897}" dt="2022-12-06T14:20:03.976" v="79" actId="1076"/>
      <pc:docMkLst>
        <pc:docMk/>
      </pc:docMkLst>
      <pc:sldChg chg="addSp delSp modSp new mod">
        <pc:chgData name="Colleen Wainwright" userId="f3a4a9bb-2591-4c68-b1c6-3f2fda04774a" providerId="ADAL" clId="{8C1D236A-7166-400B-B928-5BA47F1B5897}" dt="2022-12-06T14:20:03.976" v="79" actId="1076"/>
        <pc:sldMkLst>
          <pc:docMk/>
          <pc:sldMk cId="2639703190" sldId="260"/>
        </pc:sldMkLst>
        <pc:spChg chg="mod">
          <ac:chgData name="Colleen Wainwright" userId="f3a4a9bb-2591-4c68-b1c6-3f2fda04774a" providerId="ADAL" clId="{8C1D236A-7166-400B-B928-5BA47F1B5897}" dt="2022-12-06T14:20:00.901" v="78" actId="255"/>
          <ac:spMkLst>
            <pc:docMk/>
            <pc:sldMk cId="2639703190" sldId="260"/>
            <ac:spMk id="2" creationId="{D972DF3C-DC08-11C7-6761-D6BD05310DBD}"/>
          </ac:spMkLst>
        </pc:spChg>
        <pc:spChg chg="del">
          <ac:chgData name="Colleen Wainwright" userId="f3a4a9bb-2591-4c68-b1c6-3f2fda04774a" providerId="ADAL" clId="{8C1D236A-7166-400B-B928-5BA47F1B5897}" dt="2022-12-06T14:19:40.298" v="58"/>
          <ac:spMkLst>
            <pc:docMk/>
            <pc:sldMk cId="2639703190" sldId="260"/>
            <ac:spMk id="3" creationId="{D08F4225-0FBD-CD34-C27E-A85E92C5197C}"/>
          </ac:spMkLst>
        </pc:spChg>
        <pc:picChg chg="add mod">
          <ac:chgData name="Colleen Wainwright" userId="f3a4a9bb-2591-4c68-b1c6-3f2fda04774a" providerId="ADAL" clId="{8C1D236A-7166-400B-B928-5BA47F1B5897}" dt="2022-12-06T14:20:03.976" v="79" actId="1076"/>
          <ac:picMkLst>
            <pc:docMk/>
            <pc:sldMk cId="2639703190" sldId="260"/>
            <ac:picMk id="5" creationId="{A66B7EA5-55FA-5A8F-BB05-F3A070E044BC}"/>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dirty="0"/>
              <a:t> </a:t>
            </a:r>
            <a:r>
              <a:rPr lang="en-US" sz="2000" baseline="0" dirty="0"/>
              <a:t>UVMCH Inpatient  QI Projects 2020 vs 2022</a:t>
            </a:r>
            <a:endParaRPr lang="en-US" sz="2000" dirty="0"/>
          </a:p>
        </c:rich>
      </c:tx>
      <c:layout>
        <c:manualLayout>
          <c:xMode val="edge"/>
          <c:yMode val="edge"/>
          <c:x val="0.17363224424533141"/>
          <c:y val="7.827788649706457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Sheet1!$P$3</c:f>
              <c:strCache>
                <c:ptCount val="1"/>
                <c:pt idx="0">
                  <c:v>End 2020</c:v>
                </c:pt>
              </c:strCache>
            </c:strRef>
          </c:tx>
          <c:spPr>
            <a:solidFill>
              <a:schemeClr val="accent1"/>
            </a:solidFill>
            <a:ln>
              <a:noFill/>
            </a:ln>
            <a:effectLst/>
          </c:spPr>
          <c:invertIfNegative val="0"/>
          <c:cat>
            <c:strRef>
              <c:f>Sheet1!$O$4:$O$10</c:f>
              <c:strCache>
                <c:ptCount val="6"/>
                <c:pt idx="0">
                  <c:v>Idea</c:v>
                </c:pt>
                <c:pt idx="1">
                  <c:v>Pre-implementation</c:v>
                </c:pt>
                <c:pt idx="2">
                  <c:v>Implementation</c:v>
                </c:pt>
                <c:pt idx="3">
                  <c:v>Sustainment</c:v>
                </c:pt>
                <c:pt idx="4">
                  <c:v>Stalled End 2020</c:v>
                </c:pt>
                <c:pt idx="5">
                  <c:v>Restarted 2022</c:v>
                </c:pt>
              </c:strCache>
            </c:strRef>
          </c:cat>
          <c:val>
            <c:numRef>
              <c:f>Sheet1!$P$4:$P$10</c:f>
              <c:numCache>
                <c:formatCode>General</c:formatCode>
                <c:ptCount val="7"/>
                <c:pt idx="0">
                  <c:v>2</c:v>
                </c:pt>
                <c:pt idx="1">
                  <c:v>1</c:v>
                </c:pt>
                <c:pt idx="2">
                  <c:v>4</c:v>
                </c:pt>
                <c:pt idx="3">
                  <c:v>2</c:v>
                </c:pt>
                <c:pt idx="4">
                  <c:v>6</c:v>
                </c:pt>
                <c:pt idx="5">
                  <c:v>0</c:v>
                </c:pt>
              </c:numCache>
            </c:numRef>
          </c:val>
          <c:extLst>
            <c:ext xmlns:c16="http://schemas.microsoft.com/office/drawing/2014/chart" uri="{C3380CC4-5D6E-409C-BE32-E72D297353CC}">
              <c16:uniqueId val="{00000000-A467-4103-B75C-25D2640BCA12}"/>
            </c:ext>
          </c:extLst>
        </c:ser>
        <c:ser>
          <c:idx val="1"/>
          <c:order val="1"/>
          <c:tx>
            <c:strRef>
              <c:f>Sheet1!$Q$3</c:f>
              <c:strCache>
                <c:ptCount val="1"/>
                <c:pt idx="0">
                  <c:v>End 2022</c:v>
                </c:pt>
              </c:strCache>
            </c:strRef>
          </c:tx>
          <c:spPr>
            <a:solidFill>
              <a:schemeClr val="accent2"/>
            </a:solidFill>
            <a:ln>
              <a:noFill/>
            </a:ln>
            <a:effectLst/>
          </c:spPr>
          <c:invertIfNegative val="0"/>
          <c:cat>
            <c:strRef>
              <c:f>Sheet1!$O$4:$O$10</c:f>
              <c:strCache>
                <c:ptCount val="6"/>
                <c:pt idx="0">
                  <c:v>Idea</c:v>
                </c:pt>
                <c:pt idx="1">
                  <c:v>Pre-implementation</c:v>
                </c:pt>
                <c:pt idx="2">
                  <c:v>Implementation</c:v>
                </c:pt>
                <c:pt idx="3">
                  <c:v>Sustainment</c:v>
                </c:pt>
                <c:pt idx="4">
                  <c:v>Stalled End 2020</c:v>
                </c:pt>
                <c:pt idx="5">
                  <c:v>Restarted 2022</c:v>
                </c:pt>
              </c:strCache>
            </c:strRef>
          </c:cat>
          <c:val>
            <c:numRef>
              <c:f>Sheet1!$Q$4:$Q$10</c:f>
              <c:numCache>
                <c:formatCode>General</c:formatCode>
                <c:ptCount val="7"/>
                <c:pt idx="0">
                  <c:v>3</c:v>
                </c:pt>
                <c:pt idx="1">
                  <c:v>4</c:v>
                </c:pt>
                <c:pt idx="2">
                  <c:v>12</c:v>
                </c:pt>
                <c:pt idx="3">
                  <c:v>9</c:v>
                </c:pt>
                <c:pt idx="4">
                  <c:v>0</c:v>
                </c:pt>
                <c:pt idx="5">
                  <c:v>7</c:v>
                </c:pt>
              </c:numCache>
            </c:numRef>
          </c:val>
          <c:extLst>
            <c:ext xmlns:c16="http://schemas.microsoft.com/office/drawing/2014/chart" uri="{C3380CC4-5D6E-409C-BE32-E72D297353CC}">
              <c16:uniqueId val="{00000001-A467-4103-B75C-25D2640BCA12}"/>
            </c:ext>
          </c:extLst>
        </c:ser>
        <c:dLbls>
          <c:showLegendKey val="0"/>
          <c:showVal val="0"/>
          <c:showCatName val="0"/>
          <c:showSerName val="0"/>
          <c:showPercent val="0"/>
          <c:showBubbleSize val="0"/>
        </c:dLbls>
        <c:gapWidth val="219"/>
        <c:overlap val="-27"/>
        <c:axId val="550309560"/>
        <c:axId val="550311856"/>
      </c:barChart>
      <c:catAx>
        <c:axId val="550309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0311856"/>
        <c:crosses val="autoZero"/>
        <c:auto val="1"/>
        <c:lblAlgn val="ctr"/>
        <c:lblOffset val="100"/>
        <c:noMultiLvlLbl val="0"/>
      </c:catAx>
      <c:valAx>
        <c:axId val="550311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0309560"/>
        <c:crosses val="autoZero"/>
        <c:crossBetween val="between"/>
      </c:valAx>
      <c:spPr>
        <a:noFill/>
        <a:ln>
          <a:noFill/>
        </a:ln>
        <a:effectLst/>
      </c:spPr>
    </c:plotArea>
    <c:legend>
      <c:legendPos val="b"/>
      <c:layout>
        <c:manualLayout>
          <c:xMode val="edge"/>
          <c:yMode val="edge"/>
          <c:x val="0.39673524680382694"/>
          <c:y val="0.89308904679597978"/>
          <c:w val="0.20652950639234613"/>
          <c:h val="8.739875808206901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910" tIns="46455" rIns="92910" bIns="46455" numCol="1" anchor="t" anchorCtr="0" compatLnSpc="1">
            <a:prstTxWarp prst="textNoShape">
              <a:avLst/>
            </a:prstTxWarp>
          </a:bodyPr>
          <a:lstStyle>
            <a:lvl1pPr algn="l" defTabSz="928688">
              <a:defRPr sz="1200" b="0">
                <a:solidFill>
                  <a:schemeClr val="tx1"/>
                </a:solidFill>
              </a:defRPr>
            </a:lvl1pPr>
          </a:lstStyle>
          <a:p>
            <a:pPr>
              <a:defRPr/>
            </a:pPr>
            <a:endParaRPr lang="en-US"/>
          </a:p>
        </p:txBody>
      </p:sp>
      <p:sp>
        <p:nvSpPr>
          <p:cNvPr id="29699" name="Rectangle 3"/>
          <p:cNvSpPr>
            <a:spLocks noGrp="1" noChangeArrowheads="1"/>
          </p:cNvSpPr>
          <p:nvPr>
            <p:ph type="dt" sz="quarter" idx="1"/>
          </p:nvPr>
        </p:nvSpPr>
        <p:spPr bwMode="auto">
          <a:xfrm>
            <a:off x="3938588" y="0"/>
            <a:ext cx="3013075" cy="461963"/>
          </a:xfrm>
          <a:prstGeom prst="rect">
            <a:avLst/>
          </a:prstGeom>
          <a:noFill/>
          <a:ln w="9525">
            <a:noFill/>
            <a:miter lim="800000"/>
            <a:headEnd/>
            <a:tailEnd/>
          </a:ln>
          <a:effectLst/>
        </p:spPr>
        <p:txBody>
          <a:bodyPr vert="horz" wrap="square" lIns="92910" tIns="46455" rIns="92910" bIns="46455" numCol="1" anchor="t" anchorCtr="0" compatLnSpc="1">
            <a:prstTxWarp prst="textNoShape">
              <a:avLst/>
            </a:prstTxWarp>
          </a:bodyPr>
          <a:lstStyle>
            <a:lvl1pPr algn="r" defTabSz="928688">
              <a:defRPr sz="1200" b="0">
                <a:solidFill>
                  <a:schemeClr val="tx1"/>
                </a:solidFill>
              </a:defRPr>
            </a:lvl1pPr>
          </a:lstStyle>
          <a:p>
            <a:pPr>
              <a:defRPr/>
            </a:pPr>
            <a:endParaRPr lang="en-US"/>
          </a:p>
        </p:txBody>
      </p:sp>
      <p:sp>
        <p:nvSpPr>
          <p:cNvPr id="29700" name="Rectangle 4"/>
          <p:cNvSpPr>
            <a:spLocks noGrp="1" noChangeArrowheads="1"/>
          </p:cNvSpPr>
          <p:nvPr>
            <p:ph type="ftr" sz="quarter" idx="2"/>
          </p:nvPr>
        </p:nvSpPr>
        <p:spPr bwMode="auto">
          <a:xfrm>
            <a:off x="0" y="8775700"/>
            <a:ext cx="3013075" cy="461963"/>
          </a:xfrm>
          <a:prstGeom prst="rect">
            <a:avLst/>
          </a:prstGeom>
          <a:noFill/>
          <a:ln w="9525">
            <a:noFill/>
            <a:miter lim="800000"/>
            <a:headEnd/>
            <a:tailEnd/>
          </a:ln>
          <a:effectLst/>
        </p:spPr>
        <p:txBody>
          <a:bodyPr vert="horz" wrap="square" lIns="92910" tIns="46455" rIns="92910" bIns="46455" numCol="1" anchor="b" anchorCtr="0" compatLnSpc="1">
            <a:prstTxWarp prst="textNoShape">
              <a:avLst/>
            </a:prstTxWarp>
          </a:bodyPr>
          <a:lstStyle>
            <a:lvl1pPr algn="l" defTabSz="928688">
              <a:defRPr sz="1200" b="0">
                <a:solidFill>
                  <a:schemeClr val="tx1"/>
                </a:solidFill>
              </a:defRPr>
            </a:lvl1pPr>
          </a:lstStyle>
          <a:p>
            <a:pPr>
              <a:defRPr/>
            </a:pPr>
            <a:endParaRPr lang="en-US"/>
          </a:p>
        </p:txBody>
      </p:sp>
      <p:sp>
        <p:nvSpPr>
          <p:cNvPr id="29701" name="Rectangle 5"/>
          <p:cNvSpPr>
            <a:spLocks noGrp="1" noChangeArrowheads="1"/>
          </p:cNvSpPr>
          <p:nvPr>
            <p:ph type="sldNum" sz="quarter" idx="3"/>
          </p:nvPr>
        </p:nvSpPr>
        <p:spPr bwMode="auto">
          <a:xfrm>
            <a:off x="3938588" y="8775700"/>
            <a:ext cx="3013075" cy="461963"/>
          </a:xfrm>
          <a:prstGeom prst="rect">
            <a:avLst/>
          </a:prstGeom>
          <a:noFill/>
          <a:ln w="9525">
            <a:noFill/>
            <a:miter lim="800000"/>
            <a:headEnd/>
            <a:tailEnd/>
          </a:ln>
          <a:effectLst/>
        </p:spPr>
        <p:txBody>
          <a:bodyPr vert="horz" wrap="square" lIns="92910" tIns="46455" rIns="92910" bIns="46455" numCol="1" anchor="b" anchorCtr="0" compatLnSpc="1">
            <a:prstTxWarp prst="textNoShape">
              <a:avLst/>
            </a:prstTxWarp>
          </a:bodyPr>
          <a:lstStyle>
            <a:lvl1pPr algn="r" defTabSz="928688">
              <a:defRPr sz="1200" b="0">
                <a:solidFill>
                  <a:schemeClr val="tx1"/>
                </a:solidFill>
              </a:defRPr>
            </a:lvl1pPr>
          </a:lstStyle>
          <a:p>
            <a:pPr>
              <a:defRPr/>
            </a:pPr>
            <a:fld id="{1B720C32-CD48-4E52-B1DC-64E2A1EEE340}" type="slidenum">
              <a:rPr lang="en-US"/>
              <a:pPr>
                <a:defRPr/>
              </a:pPr>
              <a:t>‹#›</a:t>
            </a:fld>
            <a:endParaRPr lang="en-US"/>
          </a:p>
        </p:txBody>
      </p:sp>
    </p:spTree>
    <p:extLst>
      <p:ext uri="{BB962C8B-B14F-4D97-AF65-F5344CB8AC3E}">
        <p14:creationId xmlns:p14="http://schemas.microsoft.com/office/powerpoint/2010/main" val="2631171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8588" y="0"/>
            <a:ext cx="3013075" cy="461963"/>
          </a:xfrm>
          <a:prstGeom prst="rect">
            <a:avLst/>
          </a:prstGeom>
        </p:spPr>
        <p:txBody>
          <a:bodyPr vert="horz" lIns="91440" tIns="45720" rIns="91440" bIns="45720" rtlCol="0"/>
          <a:lstStyle>
            <a:lvl1pPr algn="r">
              <a:defRPr sz="1200"/>
            </a:lvl1pPr>
          </a:lstStyle>
          <a:p>
            <a:fld id="{A755BA16-BAAB-B946-B0EB-1B00DCBDB5B1}" type="datetimeFigureOut">
              <a:rPr lang="en-US" smtClean="0"/>
              <a:pPr/>
              <a:t>12/6/2022</a:t>
            </a:fld>
            <a:endParaRPr lang="en-US"/>
          </a:p>
        </p:txBody>
      </p:sp>
      <p:sp>
        <p:nvSpPr>
          <p:cNvPr id="4" name="Slide Image Placeholder 3"/>
          <p:cNvSpPr>
            <a:spLocks noGrp="1" noRot="1" noChangeAspect="1"/>
          </p:cNvSpPr>
          <p:nvPr>
            <p:ph type="sldImg" idx="2"/>
          </p:nvPr>
        </p:nvSpPr>
        <p:spPr>
          <a:xfrm>
            <a:off x="12700" y="693738"/>
            <a:ext cx="69278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9438"/>
            <a:ext cx="5562600" cy="4157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700"/>
            <a:ext cx="30130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8588" y="8775700"/>
            <a:ext cx="3013075" cy="461963"/>
          </a:xfrm>
          <a:prstGeom prst="rect">
            <a:avLst/>
          </a:prstGeom>
        </p:spPr>
        <p:txBody>
          <a:bodyPr vert="horz" lIns="91440" tIns="45720" rIns="91440" bIns="45720" rtlCol="0" anchor="b"/>
          <a:lstStyle>
            <a:lvl1pPr algn="r">
              <a:defRPr sz="1200"/>
            </a:lvl1pPr>
          </a:lstStyle>
          <a:p>
            <a:fld id="{3143DE3B-4F0D-4B43-9331-D730A353D412}" type="slidenum">
              <a:rPr lang="en-US" smtClean="0"/>
              <a:pPr/>
              <a:t>‹#›</a:t>
            </a:fld>
            <a:endParaRPr lang="en-US"/>
          </a:p>
        </p:txBody>
      </p:sp>
    </p:spTree>
    <p:extLst>
      <p:ext uri="{BB962C8B-B14F-4D97-AF65-F5344CB8AC3E}">
        <p14:creationId xmlns:p14="http://schemas.microsoft.com/office/powerpoint/2010/main" val="31496938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43DE3B-4F0D-4B43-9331-D730A353D412}" type="slidenum">
              <a:rPr lang="en-US" smtClean="0"/>
              <a:pPr/>
              <a:t>1</a:t>
            </a:fld>
            <a:endParaRPr lang="en-US"/>
          </a:p>
        </p:txBody>
      </p:sp>
    </p:spTree>
    <p:extLst>
      <p:ext uri="{BB962C8B-B14F-4D97-AF65-F5344CB8AC3E}">
        <p14:creationId xmlns:p14="http://schemas.microsoft.com/office/powerpoint/2010/main" val="90140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6816725"/>
            <a:ext cx="37306250" cy="4705350"/>
          </a:xfrm>
        </p:spPr>
        <p:txBody>
          <a:bodyPr/>
          <a:lstStyle/>
          <a:p>
            <a:r>
              <a:rPr lang="en-US"/>
              <a:t>Click to edit Master title style</a:t>
            </a:r>
          </a:p>
        </p:txBody>
      </p:sp>
      <p:sp>
        <p:nvSpPr>
          <p:cNvPr id="3" name="Subtitle 2"/>
          <p:cNvSpPr>
            <a:spLocks noGrp="1"/>
          </p:cNvSpPr>
          <p:nvPr>
            <p:ph type="subTitle" idx="1"/>
          </p:nvPr>
        </p:nvSpPr>
        <p:spPr>
          <a:xfrm>
            <a:off x="6583363" y="12436475"/>
            <a:ext cx="30724475"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423C63-05BE-4C42-B458-5285F895A6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179858-2E74-42BB-A5D7-8A4C0C7E795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877888"/>
            <a:ext cx="9875837" cy="18726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877888"/>
            <a:ext cx="29475113" cy="187261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E43CFF-685D-4540-BD2C-1024FE7C6E1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5" y="877888"/>
            <a:ext cx="39503350" cy="3657600"/>
          </a:xfrm>
        </p:spPr>
        <p:txBody>
          <a:bodyPr/>
          <a:lstStyle/>
          <a:p>
            <a:r>
              <a:rPr lang="en-US"/>
              <a:t>Click to edit Master title style</a:t>
            </a:r>
          </a:p>
        </p:txBody>
      </p:sp>
      <p:sp>
        <p:nvSpPr>
          <p:cNvPr id="3" name="Content Placeholder 2"/>
          <p:cNvSpPr>
            <a:spLocks noGrp="1"/>
          </p:cNvSpPr>
          <p:nvPr>
            <p:ph sz="quarter" idx="1"/>
          </p:nvPr>
        </p:nvSpPr>
        <p:spPr>
          <a:xfrm>
            <a:off x="2193925" y="5119688"/>
            <a:ext cx="19675475" cy="7165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0" y="5119688"/>
            <a:ext cx="19675475" cy="7165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5" y="12438063"/>
            <a:ext cx="19675475" cy="7165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0" y="12438063"/>
            <a:ext cx="19675475" cy="7165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89D90C-C064-4654-86A8-DCCFF1A65A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770EB3-6942-4507-85F1-5DD9903F6AC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14101763"/>
            <a:ext cx="37307838" cy="43592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9301163"/>
            <a:ext cx="37307838"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8848AB-8B18-4A6F-BE06-7FF1E6124E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5119688"/>
            <a:ext cx="19675475" cy="144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5119688"/>
            <a:ext cx="19675475" cy="144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3BEF3A-3501-4966-BF0F-8FEAAACFCF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9475"/>
            <a:ext cx="3950335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4911725"/>
            <a:ext cx="19392900"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6959600"/>
            <a:ext cx="19392900"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4911725"/>
            <a:ext cx="19400837"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6959600"/>
            <a:ext cx="19400837"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B72B21-20C4-4C7B-9BF5-61D4EC43532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7D7312-5102-47F9-96C2-74B2C23D41C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87E0406-D056-415F-A656-5BF5221EFAD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3125"/>
            <a:ext cx="14439900" cy="371951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873125"/>
            <a:ext cx="245364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4592638"/>
            <a:ext cx="14439900"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8F0E56-EB10-4F18-A26E-2E3D33572D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15362238"/>
            <a:ext cx="26335037" cy="181292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1960563"/>
            <a:ext cx="26335037"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17175163"/>
            <a:ext cx="26335037"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C1F768-EF22-434A-991E-B7EC1F3DD7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DF3"/>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93925" y="877888"/>
            <a:ext cx="39503350" cy="3657600"/>
          </a:xfrm>
          <a:prstGeom prst="rect">
            <a:avLst/>
          </a:prstGeom>
          <a:noFill/>
          <a:ln w="9525">
            <a:noFill/>
            <a:miter lim="800000"/>
            <a:headEnd/>
            <a:tailEnd/>
          </a:ln>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2193925" y="5119688"/>
            <a:ext cx="39503350" cy="14484350"/>
          </a:xfrm>
          <a:prstGeom prst="rect">
            <a:avLst/>
          </a:prstGeom>
          <a:noFill/>
          <a:ln w="9525">
            <a:noFill/>
            <a:miter lim="800000"/>
            <a:headEnd/>
            <a:tailEnd/>
          </a:ln>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19985038"/>
            <a:ext cx="10242550" cy="1524000"/>
          </a:xfrm>
          <a:prstGeom prst="rect">
            <a:avLst/>
          </a:prstGeom>
          <a:noFill/>
          <a:ln w="9525">
            <a:noFill/>
            <a:miter lim="800000"/>
            <a:headEnd/>
            <a:tailEnd/>
          </a:ln>
          <a:effectLst/>
        </p:spPr>
        <p:txBody>
          <a:bodyPr vert="horz" wrap="square" lIns="376203" tIns="188102" rIns="376203" bIns="188102" numCol="1" anchor="t" anchorCtr="0" compatLnSpc="1">
            <a:prstTxWarp prst="textNoShape">
              <a:avLst/>
            </a:prstTxWarp>
          </a:bodyPr>
          <a:lstStyle>
            <a:lvl1pPr algn="l">
              <a:defRPr sz="5700" b="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14995525" y="19985038"/>
            <a:ext cx="13900150" cy="1524000"/>
          </a:xfrm>
          <a:prstGeom prst="rect">
            <a:avLst/>
          </a:prstGeom>
          <a:noFill/>
          <a:ln w="9525">
            <a:noFill/>
            <a:miter lim="800000"/>
            <a:headEnd/>
            <a:tailEnd/>
          </a:ln>
          <a:effectLst/>
        </p:spPr>
        <p:txBody>
          <a:bodyPr vert="horz" wrap="square" lIns="376203" tIns="188102" rIns="376203" bIns="188102" numCol="1" anchor="t" anchorCtr="0" compatLnSpc="1">
            <a:prstTxWarp prst="textNoShape">
              <a:avLst/>
            </a:prstTxWarp>
          </a:bodyPr>
          <a:lstStyle>
            <a:lvl1pPr algn="ctr">
              <a:defRPr sz="5700" b="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31454725" y="19985038"/>
            <a:ext cx="10242550" cy="1524000"/>
          </a:xfrm>
          <a:prstGeom prst="rect">
            <a:avLst/>
          </a:prstGeom>
          <a:noFill/>
          <a:ln w="9525">
            <a:noFill/>
            <a:miter lim="800000"/>
            <a:headEnd/>
            <a:tailEnd/>
          </a:ln>
          <a:effectLst/>
        </p:spPr>
        <p:txBody>
          <a:bodyPr vert="horz" wrap="square" lIns="376203" tIns="188102" rIns="376203" bIns="188102" numCol="1" anchor="t" anchorCtr="0" compatLnSpc="1">
            <a:prstTxWarp prst="textNoShape">
              <a:avLst/>
            </a:prstTxWarp>
          </a:bodyPr>
          <a:lstStyle>
            <a:lvl1pPr algn="r">
              <a:defRPr sz="5700" b="0">
                <a:solidFill>
                  <a:schemeClr val="tx1"/>
                </a:solidFill>
              </a:defRPr>
            </a:lvl1pPr>
          </a:lstStyle>
          <a:p>
            <a:pPr>
              <a:defRPr/>
            </a:pPr>
            <a:fld id="{9A8455D8-AB81-4AA8-AE09-E545257218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charset="0"/>
        </a:defRPr>
      </a:lvl2pPr>
      <a:lvl3pPr algn="ctr" defTabSz="3762375" rtl="0" eaLnBrk="0" fontAlgn="base" hangingPunct="0">
        <a:spcBef>
          <a:spcPct val="0"/>
        </a:spcBef>
        <a:spcAft>
          <a:spcPct val="0"/>
        </a:spcAft>
        <a:defRPr sz="18200">
          <a:solidFill>
            <a:schemeClr val="tx2"/>
          </a:solidFill>
          <a:latin typeface="Arial" charset="0"/>
        </a:defRPr>
      </a:lvl3pPr>
      <a:lvl4pPr algn="ctr" defTabSz="3762375" rtl="0" eaLnBrk="0" fontAlgn="base" hangingPunct="0">
        <a:spcBef>
          <a:spcPct val="0"/>
        </a:spcBef>
        <a:spcAft>
          <a:spcPct val="0"/>
        </a:spcAft>
        <a:defRPr sz="18200">
          <a:solidFill>
            <a:schemeClr val="tx2"/>
          </a:solidFill>
          <a:latin typeface="Arial" charset="0"/>
        </a:defRPr>
      </a:lvl4pPr>
      <a:lvl5pPr algn="ctr" defTabSz="3762375" rtl="0" eaLnBrk="0" fontAlgn="base" hangingPunct="0">
        <a:spcBef>
          <a:spcPct val="0"/>
        </a:spcBef>
        <a:spcAft>
          <a:spcPct val="0"/>
        </a:spcAft>
        <a:defRPr sz="18200">
          <a:solidFill>
            <a:schemeClr val="tx2"/>
          </a:solidFill>
          <a:latin typeface="Arial" charset="0"/>
        </a:defRPr>
      </a:lvl5pPr>
      <a:lvl6pPr marL="457200" algn="ctr" defTabSz="3762375" rtl="0" fontAlgn="base">
        <a:spcBef>
          <a:spcPct val="0"/>
        </a:spcBef>
        <a:spcAft>
          <a:spcPct val="0"/>
        </a:spcAft>
        <a:defRPr sz="18200">
          <a:solidFill>
            <a:schemeClr val="tx2"/>
          </a:solidFill>
          <a:latin typeface="Arial" charset="0"/>
        </a:defRPr>
      </a:lvl6pPr>
      <a:lvl7pPr marL="914400" algn="ctr" defTabSz="3762375" rtl="0" fontAlgn="base">
        <a:spcBef>
          <a:spcPct val="0"/>
        </a:spcBef>
        <a:spcAft>
          <a:spcPct val="0"/>
        </a:spcAft>
        <a:defRPr sz="18200">
          <a:solidFill>
            <a:schemeClr val="tx2"/>
          </a:solidFill>
          <a:latin typeface="Arial" charset="0"/>
        </a:defRPr>
      </a:lvl7pPr>
      <a:lvl8pPr marL="1371600" algn="ctr" defTabSz="3762375" rtl="0" fontAlgn="base">
        <a:spcBef>
          <a:spcPct val="0"/>
        </a:spcBef>
        <a:spcAft>
          <a:spcPct val="0"/>
        </a:spcAft>
        <a:defRPr sz="18200">
          <a:solidFill>
            <a:schemeClr val="tx2"/>
          </a:solidFill>
          <a:latin typeface="Arial" charset="0"/>
        </a:defRPr>
      </a:lvl8pPr>
      <a:lvl9pPr marL="1828800" algn="ctr" defTabSz="3762375" rtl="0" fontAlgn="base">
        <a:spcBef>
          <a:spcPct val="0"/>
        </a:spcBef>
        <a:spcAft>
          <a:spcPct val="0"/>
        </a:spcAft>
        <a:defRPr sz="18200">
          <a:solidFill>
            <a:schemeClr val="tx2"/>
          </a:solidFill>
          <a:latin typeface="Arial"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chart" Target="../charts/char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sz="quarter"/>
          </p:nvPr>
        </p:nvSpPr>
        <p:spPr>
          <a:xfrm>
            <a:off x="29308" y="464420"/>
            <a:ext cx="43891200" cy="4724400"/>
          </a:xfrm>
          <a:solidFill>
            <a:srgbClr val="C00000"/>
          </a:solidFill>
          <a:ln>
            <a:solidFill>
              <a:schemeClr val="tx1"/>
            </a:solidFill>
          </a:ln>
        </p:spPr>
        <p:txBody>
          <a:bodyPr/>
          <a:lstStyle/>
          <a:p>
            <a:pPr defTabSz="1017588">
              <a:spcBef>
                <a:spcPts val="9600"/>
              </a:spcBef>
            </a:pPr>
            <a:br>
              <a:rPr lang="en-US" sz="6000" b="1" dirty="0">
                <a:solidFill>
                  <a:schemeClr val="bg1"/>
                </a:solidFill>
              </a:rPr>
            </a:br>
            <a:r>
              <a:rPr lang="en-US" sz="6000" b="1" dirty="0">
                <a:solidFill>
                  <a:schemeClr val="bg1"/>
                </a:solidFill>
              </a:rPr>
              <a:t>Reinvigoration of the Culture of Quality </a:t>
            </a:r>
            <a:br>
              <a:rPr lang="en-US" sz="6000" b="1" dirty="0">
                <a:solidFill>
                  <a:schemeClr val="bg1"/>
                </a:solidFill>
              </a:rPr>
            </a:br>
            <a:r>
              <a:rPr lang="en-US" sz="6000" b="1" dirty="0">
                <a:solidFill>
                  <a:schemeClr val="bg1"/>
                </a:solidFill>
              </a:rPr>
              <a:t>on a Pediatric Inpatient Unit</a:t>
            </a:r>
            <a:br>
              <a:rPr lang="en-US" sz="6000" b="1" dirty="0">
                <a:solidFill>
                  <a:schemeClr val="bg1"/>
                </a:solidFill>
              </a:rPr>
            </a:br>
            <a:br>
              <a:rPr lang="en-US" sz="4800" b="1" dirty="0"/>
            </a:br>
            <a:r>
              <a:rPr lang="en-US" sz="4000" b="1" dirty="0">
                <a:solidFill>
                  <a:schemeClr val="bg1"/>
                </a:solidFill>
              </a:rPr>
              <a:t>Karen Leonard, MD</a:t>
            </a:r>
            <a:br>
              <a:rPr lang="en-US" sz="4000" b="1" dirty="0">
                <a:solidFill>
                  <a:schemeClr val="bg1"/>
                </a:solidFill>
              </a:rPr>
            </a:br>
            <a:br>
              <a:rPr lang="en-US" sz="4800" dirty="0">
                <a:solidFill>
                  <a:schemeClr val="bg1"/>
                </a:solidFill>
              </a:rPr>
            </a:br>
            <a:endParaRPr lang="en-US" sz="4800" i="1" dirty="0">
              <a:solidFill>
                <a:schemeClr val="bg1"/>
              </a:solidFill>
            </a:endParaRPr>
          </a:p>
        </p:txBody>
      </p:sp>
      <p:sp>
        <p:nvSpPr>
          <p:cNvPr id="1128" name="Text Box 161"/>
          <p:cNvSpPr txBox="1">
            <a:spLocks noChangeArrowheads="1"/>
          </p:cNvSpPr>
          <p:nvPr/>
        </p:nvSpPr>
        <p:spPr bwMode="auto">
          <a:xfrm>
            <a:off x="39852600" y="6850063"/>
            <a:ext cx="3048000" cy="549275"/>
          </a:xfrm>
          <a:prstGeom prst="rect">
            <a:avLst/>
          </a:prstGeom>
          <a:noFill/>
          <a:ln w="9525">
            <a:noFill/>
            <a:miter lim="800000"/>
            <a:headEnd/>
            <a:tailEnd/>
          </a:ln>
        </p:spPr>
        <p:txBody>
          <a:bodyPr>
            <a:spAutoFit/>
          </a:bodyPr>
          <a:lstStyle/>
          <a:p>
            <a:pPr>
              <a:spcBef>
                <a:spcPct val="50000"/>
              </a:spcBef>
            </a:pPr>
            <a:endParaRPr lang="en-US" sz="3000" b="0">
              <a:solidFill>
                <a:schemeClr val="tx1"/>
              </a:solidFill>
            </a:endParaRPr>
          </a:p>
        </p:txBody>
      </p:sp>
      <p:sp>
        <p:nvSpPr>
          <p:cNvPr id="1129" name="Rectangle 163"/>
          <p:cNvSpPr>
            <a:spLocks noChangeArrowheads="1"/>
          </p:cNvSpPr>
          <p:nvPr/>
        </p:nvSpPr>
        <p:spPr bwMode="auto">
          <a:xfrm>
            <a:off x="13335000" y="4954011"/>
            <a:ext cx="1493520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dirty="0">
                <a:solidFill>
                  <a:schemeClr val="bg1"/>
                </a:solidFill>
              </a:rPr>
              <a:t>Methods/Changes Implemented</a:t>
            </a:r>
          </a:p>
        </p:txBody>
      </p:sp>
      <p:sp>
        <p:nvSpPr>
          <p:cNvPr id="1130" name="Rectangle 164"/>
          <p:cNvSpPr>
            <a:spLocks noChangeArrowheads="1"/>
          </p:cNvSpPr>
          <p:nvPr/>
        </p:nvSpPr>
        <p:spPr bwMode="auto">
          <a:xfrm>
            <a:off x="28831540" y="13428663"/>
            <a:ext cx="1482852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dirty="0">
                <a:solidFill>
                  <a:schemeClr val="bg1"/>
                </a:solidFill>
              </a:rPr>
              <a:t>Next Steps</a:t>
            </a:r>
          </a:p>
        </p:txBody>
      </p:sp>
      <p:sp>
        <p:nvSpPr>
          <p:cNvPr id="1133" name="Rectangle 167"/>
          <p:cNvSpPr>
            <a:spLocks noChangeArrowheads="1"/>
          </p:cNvSpPr>
          <p:nvPr/>
        </p:nvSpPr>
        <p:spPr bwMode="auto">
          <a:xfrm>
            <a:off x="470647" y="4966253"/>
            <a:ext cx="1097280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a:solidFill>
                  <a:schemeClr val="bg1"/>
                </a:solidFill>
              </a:rPr>
              <a:t>Background</a:t>
            </a:r>
          </a:p>
        </p:txBody>
      </p:sp>
      <p:sp>
        <p:nvSpPr>
          <p:cNvPr id="24" name="Rectangle 23"/>
          <p:cNvSpPr/>
          <p:nvPr/>
        </p:nvSpPr>
        <p:spPr>
          <a:xfrm>
            <a:off x="640080" y="6477000"/>
            <a:ext cx="10424160" cy="5970865"/>
          </a:xfrm>
          <a:prstGeom prst="rect">
            <a:avLst/>
          </a:prstGeom>
        </p:spPr>
        <p:txBody>
          <a:bodyPr wrap="square">
            <a:spAutoFit/>
          </a:bodyPr>
          <a:lstStyle/>
          <a:p>
            <a:pPr marL="457200" indent="-457200" eaLnBrk="1" hangingPunct="1">
              <a:spcBef>
                <a:spcPts val="600"/>
              </a:spcBef>
              <a:spcAft>
                <a:spcPts val="1200"/>
              </a:spcAft>
              <a:buClr>
                <a:srgbClr val="C00000"/>
              </a:buClr>
              <a:buSzPct val="120000"/>
              <a:buFont typeface="Arial" panose="020B0604020202020204" pitchFamily="34" charset="0"/>
              <a:buChar char="•"/>
            </a:pPr>
            <a:r>
              <a:rPr lang="en-US" sz="3200" b="0" dirty="0">
                <a:solidFill>
                  <a:schemeClr val="tx1"/>
                </a:solidFill>
                <a:latin typeface="Arial" pitchFamily="34" charset="0"/>
              </a:rPr>
              <a:t>The University of Vermont Children’s Hospital is a children’s hospital within a hospital.  I have been medical director on our 20 bed inpatient unit since 2016.  </a:t>
            </a:r>
          </a:p>
          <a:p>
            <a:pPr marL="342900" indent="-342900" eaLnBrk="1" hangingPunct="1">
              <a:spcBef>
                <a:spcPts val="600"/>
              </a:spcBef>
              <a:spcAft>
                <a:spcPts val="1200"/>
              </a:spcAft>
              <a:buClr>
                <a:srgbClr val="C00000"/>
              </a:buClr>
              <a:buSzPct val="120000"/>
              <a:buFont typeface="Arial" pitchFamily="34" charset="0"/>
              <a:buChar char="•"/>
            </a:pPr>
            <a:r>
              <a:rPr lang="en-US" sz="3200" b="0" dirty="0">
                <a:solidFill>
                  <a:schemeClr val="tx1"/>
                </a:solidFill>
                <a:latin typeface="Arial" pitchFamily="34" charset="0"/>
              </a:rPr>
              <a:t>On our inpatient unit, we sometimes struggle to start and complete QI projects, as well as to create opportunities to involve members of our team. As medical director, I felt we could do more.</a:t>
            </a:r>
          </a:p>
          <a:p>
            <a:pPr marL="342900" indent="-342900" eaLnBrk="1" hangingPunct="1">
              <a:spcBef>
                <a:spcPts val="600"/>
              </a:spcBef>
              <a:spcAft>
                <a:spcPts val="1200"/>
              </a:spcAft>
              <a:buClr>
                <a:srgbClr val="C00000"/>
              </a:buClr>
              <a:buSzPct val="120000"/>
              <a:buFont typeface="Arial" pitchFamily="34" charset="0"/>
              <a:buChar char="•"/>
            </a:pPr>
            <a:r>
              <a:rPr lang="en-US" sz="3200" b="0" dirty="0">
                <a:solidFill>
                  <a:schemeClr val="tx1"/>
                </a:solidFill>
                <a:latin typeface="Arial" pitchFamily="34" charset="0"/>
              </a:rPr>
              <a:t>Through creation of a “Quality Resource Council”, I hoped to increase and improve involvement in quality improvement work.  </a:t>
            </a:r>
          </a:p>
        </p:txBody>
      </p:sp>
      <p:sp>
        <p:nvSpPr>
          <p:cNvPr id="25" name="Rectangle 3"/>
          <p:cNvSpPr txBox="1">
            <a:spLocks noChangeArrowheads="1"/>
          </p:cNvSpPr>
          <p:nvPr/>
        </p:nvSpPr>
        <p:spPr>
          <a:xfrm>
            <a:off x="640080" y="11752118"/>
            <a:ext cx="10332720" cy="6078682"/>
          </a:xfrm>
          <a:prstGeom prst="rect">
            <a:avLst/>
          </a:prstGeom>
        </p:spPr>
        <p:txBody>
          <a:bodyPr/>
          <a:lstStyle/>
          <a:p>
            <a:pPr marL="342900" indent="-342900" eaLnBrk="1" hangingPunct="1">
              <a:lnSpc>
                <a:spcPct val="90000"/>
              </a:lnSpc>
              <a:spcBef>
                <a:spcPts val="600"/>
              </a:spcBef>
              <a:spcAft>
                <a:spcPts val="1200"/>
              </a:spcAft>
              <a:buClr>
                <a:srgbClr val="C00000"/>
              </a:buClr>
              <a:buSzPct val="120000"/>
            </a:pPr>
            <a:endParaRPr lang="en-US" sz="2800" b="0" dirty="0">
              <a:solidFill>
                <a:schemeClr val="tx1"/>
              </a:solidFill>
              <a:latin typeface="Arial" pitchFamily="34" charset="0"/>
            </a:endParaRPr>
          </a:p>
        </p:txBody>
      </p:sp>
      <p:sp>
        <p:nvSpPr>
          <p:cNvPr id="36" name="TextBox 35"/>
          <p:cNvSpPr txBox="1"/>
          <p:nvPr/>
        </p:nvSpPr>
        <p:spPr>
          <a:xfrm>
            <a:off x="8735907" y="12969167"/>
            <a:ext cx="184666" cy="754053"/>
          </a:xfrm>
          <a:prstGeom prst="rect">
            <a:avLst/>
          </a:prstGeom>
          <a:noFill/>
        </p:spPr>
        <p:txBody>
          <a:bodyPr wrap="none" rtlCol="0">
            <a:spAutoFit/>
          </a:bodyPr>
          <a:lstStyle/>
          <a:p>
            <a:endParaRPr lang="en-US" dirty="0"/>
          </a:p>
        </p:txBody>
      </p:sp>
      <p:sp>
        <p:nvSpPr>
          <p:cNvPr id="23" name="Rectangle 166"/>
          <p:cNvSpPr>
            <a:spLocks noChangeArrowheads="1"/>
          </p:cNvSpPr>
          <p:nvPr/>
        </p:nvSpPr>
        <p:spPr bwMode="auto">
          <a:xfrm>
            <a:off x="640080" y="12754836"/>
            <a:ext cx="1097280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dirty="0">
                <a:solidFill>
                  <a:schemeClr val="bg1"/>
                </a:solidFill>
              </a:rPr>
              <a:t>Goals/Objectives </a:t>
            </a:r>
          </a:p>
        </p:txBody>
      </p:sp>
      <p:sp>
        <p:nvSpPr>
          <p:cNvPr id="16" name="Rectangle 163">
            <a:extLst>
              <a:ext uri="{FF2B5EF4-FFF2-40B4-BE49-F238E27FC236}">
                <a16:creationId xmlns:a16="http://schemas.microsoft.com/office/drawing/2014/main" id="{EC783B9D-3261-4B8A-9163-BF17101F5027}"/>
              </a:ext>
            </a:extLst>
          </p:cNvPr>
          <p:cNvSpPr>
            <a:spLocks noChangeArrowheads="1"/>
          </p:cNvSpPr>
          <p:nvPr/>
        </p:nvSpPr>
        <p:spPr bwMode="auto">
          <a:xfrm>
            <a:off x="13164820" y="12664492"/>
            <a:ext cx="1493520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dirty="0">
                <a:solidFill>
                  <a:schemeClr val="bg1"/>
                </a:solidFill>
              </a:rPr>
              <a:t>Outcomes/Results Achieved</a:t>
            </a:r>
          </a:p>
        </p:txBody>
      </p:sp>
      <p:pic>
        <p:nvPicPr>
          <p:cNvPr id="14" name="Content Placeholder 4" descr="A picture containing drawing&#10;&#10;Description automatically generated">
            <a:extLst>
              <a:ext uri="{FF2B5EF4-FFF2-40B4-BE49-F238E27FC236}">
                <a16:creationId xmlns:a16="http://schemas.microsoft.com/office/drawing/2014/main" id="{6CE4731C-1046-442E-A0EC-BAD46B745106}"/>
              </a:ext>
            </a:extLst>
          </p:cNvPr>
          <p:cNvPicPr/>
          <p:nvPr/>
        </p:nvPicPr>
        <p:blipFill>
          <a:blip r:embed="rId3">
            <a:extLst>
              <a:ext uri="{28A0092B-C50C-407E-A947-70E740481C1C}">
                <a14:useLocalDpi xmlns:a14="http://schemas.microsoft.com/office/drawing/2010/main" val="0"/>
              </a:ext>
            </a:extLst>
          </a:blip>
          <a:stretch>
            <a:fillRect/>
          </a:stretch>
        </p:blipFill>
        <p:spPr>
          <a:xfrm>
            <a:off x="36195000" y="917932"/>
            <a:ext cx="6141720" cy="2320823"/>
          </a:xfrm>
          <a:prstGeom prst="rect">
            <a:avLst/>
          </a:prstGeom>
        </p:spPr>
      </p:pic>
      <p:sp>
        <p:nvSpPr>
          <p:cNvPr id="2" name="Rectangle: Rounded Corners 1">
            <a:extLst>
              <a:ext uri="{FF2B5EF4-FFF2-40B4-BE49-F238E27FC236}">
                <a16:creationId xmlns:a16="http://schemas.microsoft.com/office/drawing/2014/main" id="{DA9B70C2-BD47-4E42-9E6A-8B68127F876D}"/>
              </a:ext>
            </a:extLst>
          </p:cNvPr>
          <p:cNvSpPr/>
          <p:nvPr/>
        </p:nvSpPr>
        <p:spPr bwMode="auto">
          <a:xfrm>
            <a:off x="42367200" y="3258312"/>
            <a:ext cx="45719" cy="45719"/>
          </a:xfrm>
          <a:prstGeom prst="roundRect">
            <a:avLst/>
          </a:pr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p:spPr>
        <p:txBody>
          <a:bodyPr vert="horz" wrap="none" lIns="137160" tIns="68580" rIns="137160" bIns="68580" numCol="1" rtlCol="0" anchor="ctr" anchorCtr="0" compatLnSpc="1">
            <a:prstTxWarp prst="textNoShape">
              <a:avLst/>
            </a:prstTxWarp>
          </a:bodyPr>
          <a:lstStyle/>
          <a:p>
            <a:pPr marL="0" marR="0" indent="0" algn="ctr" defTabSz="3762375" rtl="0" eaLnBrk="1" fontAlgn="base" latinLnBrk="0" hangingPunct="1">
              <a:lnSpc>
                <a:spcPct val="100000"/>
              </a:lnSpc>
              <a:spcBef>
                <a:spcPct val="0"/>
              </a:spcBef>
              <a:spcAft>
                <a:spcPct val="0"/>
              </a:spcAft>
              <a:buClrTx/>
              <a:buSzTx/>
              <a:buFontTx/>
              <a:buNone/>
              <a:tabLst/>
            </a:pPr>
            <a:endParaRPr kumimoji="0" lang="en-US" sz="4300" b="1" i="0" u="none" strike="noStrike" cap="none" normalizeH="0" baseline="0">
              <a:ln>
                <a:noFill/>
              </a:ln>
              <a:solidFill>
                <a:srgbClr val="FF9900"/>
              </a:solidFill>
              <a:effectLst/>
              <a:latin typeface="Arial" charset="0"/>
            </a:endParaRPr>
          </a:p>
        </p:txBody>
      </p:sp>
      <p:sp>
        <p:nvSpPr>
          <p:cNvPr id="7" name="TextBox 6">
            <a:extLst>
              <a:ext uri="{FF2B5EF4-FFF2-40B4-BE49-F238E27FC236}">
                <a16:creationId xmlns:a16="http://schemas.microsoft.com/office/drawing/2014/main" id="{CECCE44E-9D20-45FE-B5D1-53C6A62AFE2B}"/>
              </a:ext>
            </a:extLst>
          </p:cNvPr>
          <p:cNvSpPr txBox="1"/>
          <p:nvPr/>
        </p:nvSpPr>
        <p:spPr>
          <a:xfrm>
            <a:off x="1199007" y="1039598"/>
            <a:ext cx="9164193" cy="2077492"/>
          </a:xfrm>
          <a:prstGeom prst="rect">
            <a:avLst/>
          </a:prstGeom>
          <a:solidFill>
            <a:schemeClr val="bg1"/>
          </a:solidFill>
        </p:spPr>
        <p:txBody>
          <a:bodyPr wrap="square" rtlCol="0">
            <a:spAutoFit/>
          </a:bodyPr>
          <a:lstStyle/>
          <a:p>
            <a:pPr algn="ctr"/>
            <a:r>
              <a:rPr lang="en-US" dirty="0">
                <a:solidFill>
                  <a:srgbClr val="FF0000"/>
                </a:solidFill>
              </a:rPr>
              <a:t>Institution </a:t>
            </a:r>
          </a:p>
          <a:p>
            <a:pPr algn="ctr"/>
            <a:endParaRPr lang="en-US" dirty="0">
              <a:solidFill>
                <a:srgbClr val="FF0000"/>
              </a:solidFill>
            </a:endParaRPr>
          </a:p>
          <a:p>
            <a:pPr algn="ctr"/>
            <a:endParaRPr lang="en-US" dirty="0">
              <a:solidFill>
                <a:srgbClr val="FF0000"/>
              </a:solidFill>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9007" y="917933"/>
            <a:ext cx="9164193" cy="2382514"/>
          </a:xfrm>
          <a:prstGeom prst="rect">
            <a:avLst/>
          </a:prstGeom>
        </p:spPr>
      </p:pic>
      <p:sp>
        <p:nvSpPr>
          <p:cNvPr id="3" name="Rectangle 2"/>
          <p:cNvSpPr/>
          <p:nvPr/>
        </p:nvSpPr>
        <p:spPr>
          <a:xfrm>
            <a:off x="439271" y="15237122"/>
            <a:ext cx="11412071" cy="4031873"/>
          </a:xfrm>
          <a:prstGeom prst="rect">
            <a:avLst/>
          </a:prstGeom>
        </p:spPr>
        <p:txBody>
          <a:bodyPr wrap="square">
            <a:spAutoFit/>
          </a:bodyPr>
          <a:lstStyle/>
          <a:p>
            <a:pPr marL="457200" indent="-457200">
              <a:buFont typeface="Arial" panose="020B0604020202020204" pitchFamily="34" charset="0"/>
              <a:buChar char="•"/>
            </a:pPr>
            <a:r>
              <a:rPr lang="en-US" sz="3200" b="0" dirty="0">
                <a:solidFill>
                  <a:schemeClr val="tx1"/>
                </a:solidFill>
              </a:rPr>
              <a:t>Creation of an interdisciplinary team of unit based leaders, other hospitalists and nurses with QI expertise </a:t>
            </a:r>
          </a:p>
          <a:p>
            <a:pPr marL="457200" indent="-457200">
              <a:buFont typeface="Arial" panose="020B0604020202020204" pitchFamily="34" charset="0"/>
              <a:buChar char="•"/>
            </a:pPr>
            <a:r>
              <a:rPr lang="en-US" sz="3200" b="0" dirty="0">
                <a:solidFill>
                  <a:schemeClr val="tx1"/>
                </a:solidFill>
              </a:rPr>
              <a:t>Develop and maintain a unit QI project inventory</a:t>
            </a:r>
          </a:p>
          <a:p>
            <a:pPr marL="457200" indent="-457200">
              <a:buFont typeface="Arial" panose="020B0604020202020204" pitchFamily="34" charset="0"/>
              <a:buChar char="•"/>
            </a:pPr>
            <a:r>
              <a:rPr lang="en-US" sz="3200" b="0" dirty="0">
                <a:solidFill>
                  <a:schemeClr val="tx1"/>
                </a:solidFill>
              </a:rPr>
              <a:t>Team would Provide consultation for project teams at any stage of QI project development or implementation</a:t>
            </a:r>
          </a:p>
          <a:p>
            <a:pPr marL="457200" indent="-457200">
              <a:buFont typeface="Arial" panose="020B0604020202020204" pitchFamily="34" charset="0"/>
              <a:buChar char="•"/>
            </a:pPr>
            <a:r>
              <a:rPr lang="en-US" sz="3200" b="0" dirty="0">
                <a:solidFill>
                  <a:schemeClr val="tx1"/>
                </a:solidFill>
              </a:rPr>
              <a:t>Create a Newsletter for inpatient multidisciplinary team about quality and safety work being done on unit, provide education on QI basics and help people get involved</a:t>
            </a:r>
          </a:p>
        </p:txBody>
      </p:sp>
      <p:sp>
        <p:nvSpPr>
          <p:cNvPr id="4" name="Rectangle 3"/>
          <p:cNvSpPr/>
          <p:nvPr/>
        </p:nvSpPr>
        <p:spPr>
          <a:xfrm>
            <a:off x="12839700" y="6477000"/>
            <a:ext cx="15925800" cy="5016758"/>
          </a:xfrm>
          <a:prstGeom prst="rect">
            <a:avLst/>
          </a:prstGeom>
        </p:spPr>
        <p:txBody>
          <a:bodyPr wrap="square">
            <a:spAutoFit/>
          </a:bodyPr>
          <a:lstStyle/>
          <a:p>
            <a:pPr marL="457200" indent="-457200">
              <a:buFont typeface="Arial" panose="020B0604020202020204" pitchFamily="34" charset="0"/>
              <a:buChar char="•"/>
            </a:pPr>
            <a:r>
              <a:rPr lang="en-US" sz="3200" b="0" dirty="0">
                <a:solidFill>
                  <a:schemeClr val="tx1"/>
                </a:solidFill>
              </a:rPr>
              <a:t>Conducted literature search to look for similar projects on inpatient units</a:t>
            </a:r>
          </a:p>
          <a:p>
            <a:pPr marL="457200" indent="-457200">
              <a:buFont typeface="Arial" panose="020B0604020202020204" pitchFamily="34" charset="0"/>
              <a:buChar char="•"/>
            </a:pPr>
            <a:r>
              <a:rPr lang="en-US" sz="3200" b="0" dirty="0">
                <a:solidFill>
                  <a:schemeClr val="tx1"/>
                </a:solidFill>
              </a:rPr>
              <a:t>Developed project inventory for our inpatient unit on excel spreadsheet created by our unit Quality expert</a:t>
            </a:r>
          </a:p>
          <a:p>
            <a:pPr marL="457200" indent="-457200">
              <a:buFont typeface="Arial" panose="020B0604020202020204" pitchFamily="34" charset="0"/>
              <a:buChar char="•"/>
            </a:pPr>
            <a:r>
              <a:rPr lang="en-US" sz="3200" b="0" dirty="0">
                <a:solidFill>
                  <a:schemeClr val="tx1"/>
                </a:solidFill>
              </a:rPr>
              <a:t>Established process for project proposals and support</a:t>
            </a:r>
          </a:p>
          <a:p>
            <a:pPr marL="914400" lvl="1" indent="-457200">
              <a:buFont typeface="Arial" panose="020B0604020202020204" pitchFamily="34" charset="0"/>
              <a:buChar char="•"/>
            </a:pPr>
            <a:r>
              <a:rPr lang="en-US" sz="3200" b="0" dirty="0">
                <a:solidFill>
                  <a:schemeClr val="tx1"/>
                </a:solidFill>
              </a:rPr>
              <a:t>Project charter form created</a:t>
            </a:r>
          </a:p>
          <a:p>
            <a:pPr marL="914400" lvl="1" indent="-457200">
              <a:buFont typeface="Arial" panose="020B0604020202020204" pitchFamily="34" charset="0"/>
              <a:buChar char="•"/>
            </a:pPr>
            <a:r>
              <a:rPr lang="en-US" sz="3200" b="0" dirty="0">
                <a:solidFill>
                  <a:schemeClr val="tx1"/>
                </a:solidFill>
              </a:rPr>
              <a:t>Project planning consultations with Unit leadership team</a:t>
            </a:r>
          </a:p>
          <a:p>
            <a:pPr marL="457200" indent="-457200">
              <a:buFont typeface="Arial" panose="020B0604020202020204" pitchFamily="34" charset="0"/>
              <a:buChar char="•"/>
            </a:pPr>
            <a:r>
              <a:rPr lang="en-US" sz="3200" b="0" dirty="0">
                <a:solidFill>
                  <a:schemeClr val="tx1"/>
                </a:solidFill>
              </a:rPr>
              <a:t>Challenges/barriers included significant staffing issues resulting in few senior nurses able to work on QI projects, unforeseen stressors on hospitalist and resident teams resulting in less capacity to work on QI projects  </a:t>
            </a:r>
          </a:p>
          <a:p>
            <a:pPr lvl="1"/>
            <a:endParaRPr lang="en-US" sz="3200" b="0" dirty="0">
              <a:solidFill>
                <a:schemeClr val="tx1"/>
              </a:solidFill>
            </a:endParaRPr>
          </a:p>
        </p:txBody>
      </p:sp>
      <p:sp>
        <p:nvSpPr>
          <p:cNvPr id="6" name="Rectangle 5"/>
          <p:cNvSpPr/>
          <p:nvPr/>
        </p:nvSpPr>
        <p:spPr>
          <a:xfrm>
            <a:off x="12649200" y="13697820"/>
            <a:ext cx="16116300" cy="6494085"/>
          </a:xfrm>
          <a:prstGeom prst="rect">
            <a:avLst/>
          </a:prstGeom>
        </p:spPr>
        <p:txBody>
          <a:bodyPr wrap="square">
            <a:spAutoFit/>
          </a:bodyPr>
          <a:lstStyle/>
          <a:p>
            <a:r>
              <a:rPr lang="en-US" sz="3200" b="0" dirty="0">
                <a:solidFill>
                  <a:schemeClr val="tx1"/>
                </a:solidFill>
              </a:rPr>
              <a:t>2022 Project Examples:</a:t>
            </a:r>
          </a:p>
          <a:p>
            <a:pPr marL="457200" indent="-457200">
              <a:buFont typeface="Arial" panose="020B0604020202020204" pitchFamily="34" charset="0"/>
              <a:buChar char="•"/>
            </a:pPr>
            <a:r>
              <a:rPr lang="en-US" sz="3200" b="0" dirty="0">
                <a:solidFill>
                  <a:schemeClr val="tx1"/>
                </a:solidFill>
              </a:rPr>
              <a:t>Pain Prevention - multidisciplinary QI project aimed at decreasing painful procedures for children </a:t>
            </a:r>
          </a:p>
          <a:p>
            <a:pPr marL="457200" indent="-457200">
              <a:buFont typeface="Arial" panose="020B0604020202020204" pitchFamily="34" charset="0"/>
              <a:buChar char="•"/>
            </a:pPr>
            <a:r>
              <a:rPr lang="en-US" sz="3200" b="0" dirty="0">
                <a:solidFill>
                  <a:schemeClr val="tx1"/>
                </a:solidFill>
              </a:rPr>
              <a:t>Empower Project – Nurse led QI project aimed at improving care for patients with developmental differences</a:t>
            </a:r>
          </a:p>
          <a:p>
            <a:pPr marL="457200" indent="-457200">
              <a:buFont typeface="Arial" panose="020B0604020202020204" pitchFamily="34" charset="0"/>
              <a:buChar char="•"/>
            </a:pPr>
            <a:r>
              <a:rPr lang="en-US" sz="3200" b="0" dirty="0">
                <a:solidFill>
                  <a:schemeClr val="tx1"/>
                </a:solidFill>
              </a:rPr>
              <a:t>Discharge Improvement -  multidisciplinary QI project aimed at increasing efficiency of discharges</a:t>
            </a:r>
          </a:p>
          <a:p>
            <a:pPr marL="457200" indent="-457200">
              <a:buFont typeface="Arial" panose="020B0604020202020204" pitchFamily="34" charset="0"/>
              <a:buChar char="•"/>
            </a:pPr>
            <a:r>
              <a:rPr lang="en-US" sz="3200" b="0" dirty="0">
                <a:solidFill>
                  <a:schemeClr val="tx1"/>
                </a:solidFill>
              </a:rPr>
              <a:t>Medical Student Orientation – resident led project to improve clerkship student orientation to pediatric floor</a:t>
            </a:r>
          </a:p>
          <a:p>
            <a:pPr marL="457200" indent="-457200">
              <a:buFont typeface="Arial" panose="020B0604020202020204" pitchFamily="34" charset="0"/>
              <a:buChar char="•"/>
            </a:pPr>
            <a:r>
              <a:rPr lang="en-US" sz="3200" b="0" dirty="0">
                <a:solidFill>
                  <a:schemeClr val="tx1"/>
                </a:solidFill>
              </a:rPr>
              <a:t>Behavioral Health Management – multidisciplinary project aimed at decreasing safety events around behavioral health patients </a:t>
            </a:r>
          </a:p>
          <a:p>
            <a:pPr marL="457200" indent="-457200">
              <a:buFont typeface="Arial" panose="020B0604020202020204" pitchFamily="34" charset="0"/>
              <a:buChar char="•"/>
            </a:pPr>
            <a:r>
              <a:rPr lang="en-US" sz="3200" b="0" dirty="0">
                <a:solidFill>
                  <a:schemeClr val="tx1"/>
                </a:solidFill>
              </a:rPr>
              <a:t>Pediatric Unit Collaborative Council Formation – interdisciplinary group formed by residents, hospitalists, and nurses aimed at improving communication on the floor</a:t>
            </a:r>
          </a:p>
        </p:txBody>
      </p:sp>
      <p:graphicFrame>
        <p:nvGraphicFramePr>
          <p:cNvPr id="19" name="Chart 18"/>
          <p:cNvGraphicFramePr>
            <a:graphicFrameLocks/>
          </p:cNvGraphicFramePr>
          <p:nvPr>
            <p:extLst>
              <p:ext uri="{D42A27DB-BD31-4B8C-83A1-F6EECF244321}">
                <p14:modId xmlns:p14="http://schemas.microsoft.com/office/powerpoint/2010/main" val="3839362460"/>
              </p:ext>
            </p:extLst>
          </p:nvPr>
        </p:nvGraphicFramePr>
        <p:xfrm>
          <a:off x="29718000" y="6176236"/>
          <a:ext cx="12954000" cy="7035800"/>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p:cNvSpPr txBox="1"/>
          <p:nvPr/>
        </p:nvSpPr>
        <p:spPr>
          <a:xfrm>
            <a:off x="29639557" y="15237122"/>
            <a:ext cx="12773362" cy="2893100"/>
          </a:xfrm>
          <a:prstGeom prst="rect">
            <a:avLst/>
          </a:prstGeom>
          <a:noFill/>
        </p:spPr>
        <p:txBody>
          <a:bodyPr wrap="square" rtlCol="0">
            <a:spAutoFit/>
          </a:bodyPr>
          <a:lstStyle/>
          <a:p>
            <a:pPr marL="571500" indent="-571500">
              <a:buFont typeface="Arial" panose="020B0604020202020204" pitchFamily="34" charset="0"/>
              <a:buChar char="•"/>
            </a:pPr>
            <a:r>
              <a:rPr lang="en-US" sz="3200" b="0" dirty="0">
                <a:solidFill>
                  <a:schemeClr val="tx1"/>
                </a:solidFill>
              </a:rPr>
              <a:t>Transitioned out of medical director role in October 2022</a:t>
            </a:r>
          </a:p>
          <a:p>
            <a:pPr marL="571500" indent="-571500">
              <a:buFont typeface="Arial" panose="020B0604020202020204" pitchFamily="34" charset="0"/>
              <a:buChar char="•"/>
            </a:pPr>
            <a:r>
              <a:rPr lang="en-US" sz="3200" b="0" dirty="0">
                <a:solidFill>
                  <a:schemeClr val="tx1"/>
                </a:solidFill>
              </a:rPr>
              <a:t>Serving as mentor for new medical director</a:t>
            </a:r>
          </a:p>
          <a:p>
            <a:pPr marL="571500" indent="-571500">
              <a:buFont typeface="Arial" panose="020B0604020202020204" pitchFamily="34" charset="0"/>
              <a:buChar char="•"/>
            </a:pPr>
            <a:r>
              <a:rPr lang="en-US" sz="3200" b="0" dirty="0">
                <a:solidFill>
                  <a:schemeClr val="tx1"/>
                </a:solidFill>
              </a:rPr>
              <a:t>Participating in multiple projects that are ongoing</a:t>
            </a:r>
          </a:p>
          <a:p>
            <a:endParaRPr lang="en-US" dirty="0"/>
          </a:p>
          <a:p>
            <a:endParaRPr lang="en-US" dirty="0"/>
          </a:p>
        </p:txBody>
      </p:sp>
      <p:sp>
        <p:nvSpPr>
          <p:cNvPr id="21" name="Rectangle 163">
            <a:extLst>
              <a:ext uri="{FF2B5EF4-FFF2-40B4-BE49-F238E27FC236}">
                <a16:creationId xmlns:a16="http://schemas.microsoft.com/office/drawing/2014/main" id="{EC783B9D-3261-4B8A-9163-BF17101F5027}"/>
              </a:ext>
            </a:extLst>
          </p:cNvPr>
          <p:cNvSpPr>
            <a:spLocks noChangeArrowheads="1"/>
          </p:cNvSpPr>
          <p:nvPr/>
        </p:nvSpPr>
        <p:spPr bwMode="auto">
          <a:xfrm>
            <a:off x="28831540" y="4996542"/>
            <a:ext cx="14935200" cy="914400"/>
          </a:xfrm>
          <a:prstGeom prst="roundRect">
            <a:avLst>
              <a:gd name="adj" fmla="val 16667"/>
            </a:avLst>
          </a:prstGeom>
          <a:solidFill>
            <a:srgbClr val="C00000"/>
          </a:solidFill>
          <a:ln w="9525">
            <a:solidFill>
              <a:schemeClr val="tx1"/>
            </a:solidFill>
            <a:miter lim="800000"/>
            <a:headEnd/>
            <a:tailEnd/>
          </a:ln>
        </p:spPr>
        <p:txBody>
          <a:bodyPr wrap="none" lIns="137160" tIns="68580" rIns="137160" bIns="68580" anchor="ctr"/>
          <a:lstStyle/>
          <a:p>
            <a:pPr algn="ctr" defTabSz="3762375"/>
            <a:r>
              <a:rPr lang="en-US" dirty="0">
                <a:solidFill>
                  <a:schemeClr val="bg1"/>
                </a:solidFill>
              </a:rPr>
              <a:t>Outcomes/Results Achieved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2DF3C-DC08-11C7-6761-D6BD05310DBD}"/>
              </a:ext>
            </a:extLst>
          </p:cNvPr>
          <p:cNvSpPr>
            <a:spLocks noGrp="1"/>
          </p:cNvSpPr>
          <p:nvPr>
            <p:ph type="title"/>
          </p:nvPr>
        </p:nvSpPr>
        <p:spPr/>
        <p:txBody>
          <a:bodyPr/>
          <a:lstStyle/>
          <a:p>
            <a:r>
              <a:rPr lang="en-US" sz="9600" dirty="0"/>
              <a:t>Please take a moment to provide feedback for Karen Leonard</a:t>
            </a:r>
          </a:p>
        </p:txBody>
      </p:sp>
      <p:pic>
        <p:nvPicPr>
          <p:cNvPr id="5" name="Content Placeholder 4" descr="Qr code&#10;&#10;Description automatically generated">
            <a:extLst>
              <a:ext uri="{FF2B5EF4-FFF2-40B4-BE49-F238E27FC236}">
                <a16:creationId xmlns:a16="http://schemas.microsoft.com/office/drawing/2014/main" id="{A66B7EA5-55FA-5A8F-BB05-F3A070E044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25550" y="5027612"/>
            <a:ext cx="16040100" cy="16040100"/>
          </a:xfrm>
        </p:spPr>
      </p:pic>
    </p:spTree>
    <p:extLst>
      <p:ext uri="{BB962C8B-B14F-4D97-AF65-F5344CB8AC3E}">
        <p14:creationId xmlns:p14="http://schemas.microsoft.com/office/powerpoint/2010/main" val="263970319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a40f852-b2ce-4abd-b4ea-fd59f9919b84" xsi:nil="true"/>
    <lcf76f155ced4ddcb4097134ff3c332f xmlns="9de26db2-8f74-467a-b098-607b68b0f47a">
      <Terms xmlns="http://schemas.microsoft.com/office/infopath/2007/PartnerControls"/>
    </lcf76f155ced4ddcb4097134ff3c332f>
    <dateandtime xmlns="9de26db2-8f74-467a-b098-607b68b0f47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152FBB7F2296945BF03CAD5D41A6A1E" ma:contentTypeVersion="19" ma:contentTypeDescription="Create a new document." ma:contentTypeScope="" ma:versionID="fd73f70df6afe210a957129640b1b25f">
  <xsd:schema xmlns:xsd="http://www.w3.org/2001/XMLSchema" xmlns:xs="http://www.w3.org/2001/XMLSchema" xmlns:p="http://schemas.microsoft.com/office/2006/metadata/properties" xmlns:ns2="9de26db2-8f74-467a-b098-607b68b0f47a" xmlns:ns3="9a40f852-b2ce-4abd-b4ea-fd59f9919b84" targetNamespace="http://schemas.microsoft.com/office/2006/metadata/properties" ma:root="true" ma:fieldsID="a63002ba4f4e67b1754c371834fa1e3f" ns2:_="" ns3:_="">
    <xsd:import namespace="9de26db2-8f74-467a-b098-607b68b0f47a"/>
    <xsd:import namespace="9a40f852-b2ce-4abd-b4ea-fd59f9919b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dateandtim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e26db2-8f74-467a-b098-607b68b0f4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fd74987-fef7-4bf0-a19e-8932986c175f" ma:termSetId="09814cd3-568e-fe90-9814-8d621ff8fb84" ma:anchorId="fba54fb3-c3e1-fe81-a776-ca4b69148c4d" ma:open="true" ma:isKeyword="false">
      <xsd:complexType>
        <xsd:sequence>
          <xsd:element ref="pc:Terms" minOccurs="0" maxOccurs="1"/>
        </xsd:sequence>
      </xsd:complexType>
    </xsd:element>
    <xsd:element name="dateandtime" ma:index="24" nillable="true" ma:displayName="date and time" ma:format="DateTime" ma:internalName="dateandtime">
      <xsd:simpleType>
        <xsd:restriction base="dms:DateTim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40f852-b2ce-4abd-b4ea-fd59f9919b8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ee865e-4bb4-4ba7-980b-c295fec7dc1f}" ma:internalName="TaxCatchAll" ma:showField="CatchAllData" ma:web="9a40f852-b2ce-4abd-b4ea-fd59f9919b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F17C76-12B3-452F-AE04-BB968758107D}">
  <ds:schemaRefs>
    <ds:schemaRef ds:uri="http://schemas.microsoft.com/office/2006/metadata/properties"/>
    <ds:schemaRef ds:uri="http://schemas.microsoft.com/office/infopath/2007/PartnerControls"/>
    <ds:schemaRef ds:uri="9a40f852-b2ce-4abd-b4ea-fd59f9919b84"/>
    <ds:schemaRef ds:uri="9de26db2-8f74-467a-b098-607b68b0f47a"/>
  </ds:schemaRefs>
</ds:datastoreItem>
</file>

<file path=customXml/itemProps2.xml><?xml version="1.0" encoding="utf-8"?>
<ds:datastoreItem xmlns:ds="http://schemas.openxmlformats.org/officeDocument/2006/customXml" ds:itemID="{51A85403-D946-4218-9C48-F686156DC925}">
  <ds:schemaRefs>
    <ds:schemaRef ds:uri="http://schemas.microsoft.com/sharepoint/v3/contenttype/forms"/>
  </ds:schemaRefs>
</ds:datastoreItem>
</file>

<file path=customXml/itemProps3.xml><?xml version="1.0" encoding="utf-8"?>
<ds:datastoreItem xmlns:ds="http://schemas.openxmlformats.org/officeDocument/2006/customXml" ds:itemID="{84464223-B481-4B37-86F6-8871D18AA3BA}"/>
</file>

<file path=docProps/app.xml><?xml version="1.0" encoding="utf-8"?>
<Properties xmlns="http://schemas.openxmlformats.org/officeDocument/2006/extended-properties" xmlns:vt="http://schemas.openxmlformats.org/officeDocument/2006/docPropsVTypes">
  <TotalTime>28404</TotalTime>
  <Words>416</Words>
  <Application>Microsoft Office PowerPoint</Application>
  <PresentationFormat>Custom</PresentationFormat>
  <Paragraphs>34</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 Reinvigoration of the Culture of Quality  on a Pediatric Inpatient Unit  Karen Leonard, MD  </vt:lpstr>
      <vt:lpstr>Please take a moment to provide feedback for Karen Leonard</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Style E 24 by 48</dc:title>
  <dc:creator>Cindy Kranz</dc:creator>
  <cp:lastModifiedBy>Colleen Wainwright</cp:lastModifiedBy>
  <cp:revision>309</cp:revision>
  <dcterms:created xsi:type="dcterms:W3CDTF">2013-04-28T16:43:06Z</dcterms:created>
  <dcterms:modified xsi:type="dcterms:W3CDTF">2022-12-06T14:20:04Z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0x0101006152FBB7F2296945BF03CAD5D41A6A1E</vt:lpwstr>
  </property>
  <property fmtid="{D5CDD505-2E9C-101B-9397-08002B2CF9AE}" pid="3" name="MediaServiceImageTags">
    <vt:lpwstr/>
  </property>
</Properties>
</file>