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43891200" cy="21945600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92B2E3"/>
    <a:srgbClr val="FC534B"/>
    <a:srgbClr val="FF9900"/>
    <a:srgbClr val="FD3903"/>
    <a:srgbClr val="FF6600"/>
    <a:srgbClr val="FFFADD"/>
    <a:srgbClr val="FFFDF3"/>
    <a:srgbClr val="FEF1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A04CBD-0552-43DC-8116-DB402B7A8481}" v="1" dt="2022-12-06T14:18:10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658" autoAdjust="0"/>
    <p:restoredTop sz="99796" autoAdjust="0"/>
  </p:normalViewPr>
  <p:slideViewPr>
    <p:cSldViewPr>
      <p:cViewPr varScale="1">
        <p:scale>
          <a:sx n="28" d="100"/>
          <a:sy n="28" d="100"/>
        </p:scale>
        <p:origin x="174" y="370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een Wainwright" userId="f3a4a9bb-2591-4c68-b1c6-3f2fda04774a" providerId="ADAL" clId="{4BA04CBD-0552-43DC-8116-DB402B7A8481}"/>
    <pc:docChg chg="undo custSel addSld modSld">
      <pc:chgData name="Colleen Wainwright" userId="f3a4a9bb-2591-4c68-b1c6-3f2fda04774a" providerId="ADAL" clId="{4BA04CBD-0552-43DC-8116-DB402B7A8481}" dt="2022-12-06T14:18:15.553" v="60" actId="1076"/>
      <pc:docMkLst>
        <pc:docMk/>
      </pc:docMkLst>
      <pc:sldChg chg="addSp delSp modSp new mod">
        <pc:chgData name="Colleen Wainwright" userId="f3a4a9bb-2591-4c68-b1c6-3f2fda04774a" providerId="ADAL" clId="{4BA04CBD-0552-43DC-8116-DB402B7A8481}" dt="2022-12-06T14:18:15.553" v="60" actId="1076"/>
        <pc:sldMkLst>
          <pc:docMk/>
          <pc:sldMk cId="2939432227" sldId="260"/>
        </pc:sldMkLst>
        <pc:spChg chg="mod">
          <ac:chgData name="Colleen Wainwright" userId="f3a4a9bb-2591-4c68-b1c6-3f2fda04774a" providerId="ADAL" clId="{4BA04CBD-0552-43DC-8116-DB402B7A8481}" dt="2022-12-06T14:18:01.076" v="55" actId="20577"/>
          <ac:spMkLst>
            <pc:docMk/>
            <pc:sldMk cId="2939432227" sldId="260"/>
            <ac:spMk id="2" creationId="{55121CD9-4E06-540A-B910-1D3811542C05}"/>
          </ac:spMkLst>
        </pc:spChg>
        <pc:spChg chg="del">
          <ac:chgData name="Colleen Wainwright" userId="f3a4a9bb-2591-4c68-b1c6-3f2fda04774a" providerId="ADAL" clId="{4BA04CBD-0552-43DC-8116-DB402B7A8481}" dt="2022-12-06T14:18:10.694" v="56"/>
          <ac:spMkLst>
            <pc:docMk/>
            <pc:sldMk cId="2939432227" sldId="260"/>
            <ac:spMk id="3" creationId="{AB998932-4422-85C3-3E17-92431845E865}"/>
          </ac:spMkLst>
        </pc:spChg>
        <pc:picChg chg="add mod">
          <ac:chgData name="Colleen Wainwright" userId="f3a4a9bb-2591-4c68-b1c6-3f2fda04774a" providerId="ADAL" clId="{4BA04CBD-0552-43DC-8116-DB402B7A8481}" dt="2022-12-06T14:18:15.553" v="60" actId="1076"/>
          <ac:picMkLst>
            <pc:docMk/>
            <pc:sldMk cId="2939432227" sldId="260"/>
            <ac:picMk id="5" creationId="{0B35D930-C625-992D-B3E3-DBC8FE5BB14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720C32-CD48-4E52-B1DC-64E2A1EEE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BA16-BAAB-B946-B0EB-1B00DCBDB5B1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" y="693738"/>
            <a:ext cx="69278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2600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3DE3B-4F0D-4B43-9331-D730A353D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3DE3B-4F0D-4B43-9331-D730A353D4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3C63-05BE-4C42-B458-5285F895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9858-2E74-42BB-A5D7-8A4C0C7E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3CFF-685D-4540-BD2C-1024FE7C6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5" y="877888"/>
            <a:ext cx="39503350" cy="3657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5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0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5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0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D90C-C064-4654-86A8-DCCFF1A6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B3-6942-4507-85F1-5DD9903F6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848AB-8B18-4A6F-BE06-7FF1E61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EF3A-3501-4966-BF0F-8FEAAACFC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2B21-20C4-4C7B-9BF5-61D4EC435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7312-5102-47F9-96C2-74B2C23D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0406-D056-415F-A656-5BF5221EF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F0E56-EB10-4F18-A26E-2E3D33572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F768-EF22-434A-991E-B7EC1F3D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ct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455D8-AB81-4AA8-AE09-E5452572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99508" y="0"/>
            <a:ext cx="43891200" cy="4724400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pPr defTabSz="1017588">
              <a:spcBef>
                <a:spcPts val="9600"/>
              </a:spcBef>
            </a:pP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8000" b="1" dirty="0">
                <a:solidFill>
                  <a:schemeClr val="bg1"/>
                </a:solidFill>
              </a:rPr>
              <a:t>A Winding Journey 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>
                <a:solidFill>
                  <a:schemeClr val="bg1"/>
                </a:solidFill>
              </a:rPr>
              <a:t>Cara Haberman MD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128" name="Text Box 161"/>
          <p:cNvSpPr txBox="1">
            <a:spLocks noChangeArrowheads="1"/>
          </p:cNvSpPr>
          <p:nvPr/>
        </p:nvSpPr>
        <p:spPr bwMode="auto">
          <a:xfrm>
            <a:off x="39852600" y="68500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1129" name="Rectangle 163"/>
          <p:cNvSpPr>
            <a:spLocks noChangeArrowheads="1"/>
          </p:cNvSpPr>
          <p:nvPr/>
        </p:nvSpPr>
        <p:spPr bwMode="auto">
          <a:xfrm>
            <a:off x="12725549" y="4966253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Challenges</a:t>
            </a:r>
          </a:p>
        </p:txBody>
      </p:sp>
      <p:sp>
        <p:nvSpPr>
          <p:cNvPr id="1130" name="Rectangle 164"/>
          <p:cNvSpPr>
            <a:spLocks noChangeArrowheads="1"/>
          </p:cNvSpPr>
          <p:nvPr/>
        </p:nvSpPr>
        <p:spPr bwMode="auto">
          <a:xfrm>
            <a:off x="28592033" y="4966253"/>
            <a:ext cx="1482852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A New Vision</a:t>
            </a:r>
          </a:p>
        </p:txBody>
      </p:sp>
      <p:sp>
        <p:nvSpPr>
          <p:cNvPr id="1133" name="Rectangle 167"/>
          <p:cNvSpPr>
            <a:spLocks noChangeArrowheads="1"/>
          </p:cNvSpPr>
          <p:nvPr/>
        </p:nvSpPr>
        <p:spPr bwMode="auto">
          <a:xfrm>
            <a:off x="470647" y="4966253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Where it Started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0080" y="6477000"/>
            <a:ext cx="104241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200"/>
              </a:spcAft>
              <a:buClr>
                <a:srgbClr val="C00000"/>
              </a:buClr>
            </a:pPr>
            <a:endParaRPr lang="en-US"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40080" y="11752118"/>
            <a:ext cx="10332720" cy="607868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35907" y="12969167"/>
            <a:ext cx="18466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166"/>
          <p:cNvSpPr>
            <a:spLocks noChangeArrowheads="1"/>
          </p:cNvSpPr>
          <p:nvPr/>
        </p:nvSpPr>
        <p:spPr bwMode="auto">
          <a:xfrm>
            <a:off x="439271" y="13266020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Needs Assessment</a:t>
            </a:r>
          </a:p>
        </p:txBody>
      </p:sp>
      <p:sp>
        <p:nvSpPr>
          <p:cNvPr id="16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1771" y="13266020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</a:t>
            </a:r>
          </a:p>
        </p:txBody>
      </p:sp>
      <p:pic>
        <p:nvPicPr>
          <p:cNvPr id="14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E4731C-1046-442E-A0EC-BAD46B7451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0" y="917932"/>
            <a:ext cx="6141720" cy="232082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A9B70C2-BD47-4E42-9E6A-8B68127F876D}"/>
              </a:ext>
            </a:extLst>
          </p:cNvPr>
          <p:cNvSpPr/>
          <p:nvPr/>
        </p:nvSpPr>
        <p:spPr bwMode="auto">
          <a:xfrm>
            <a:off x="42367200" y="3258312"/>
            <a:ext cx="45719" cy="45719"/>
          </a:xfrm>
          <a:prstGeom prst="roundRect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CCE44E-9D20-45FE-B5D1-53C6A62AFE2B}"/>
              </a:ext>
            </a:extLst>
          </p:cNvPr>
          <p:cNvSpPr txBox="1"/>
          <p:nvPr/>
        </p:nvSpPr>
        <p:spPr>
          <a:xfrm>
            <a:off x="1199007" y="316324"/>
            <a:ext cx="9164193" cy="4185761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  <a:p>
            <a:pPr algn="ctr"/>
            <a:r>
              <a:rPr lang="en-US" sz="6000" dirty="0">
                <a:solidFill>
                  <a:schemeClr val="tx1"/>
                </a:solidFill>
              </a:rPr>
              <a:t>Wake Forest University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</a:rPr>
              <a:t> School of Medicine  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38C5A7-174F-E509-9324-94812F799E12}"/>
              </a:ext>
            </a:extLst>
          </p:cNvPr>
          <p:cNvSpPr txBox="1"/>
          <p:nvPr/>
        </p:nvSpPr>
        <p:spPr>
          <a:xfrm>
            <a:off x="531607" y="6602609"/>
            <a:ext cx="5329020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>
                <a:solidFill>
                  <a:schemeClr val="tx1"/>
                </a:solidFill>
              </a:rPr>
              <a:t>Clinical Improvement Project: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Reduce distress experienced by patients and families in the hospital by utilizing evidence-based strategies to minimize procedural pain and anxiety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09D0B7-04D9-1F22-E5B7-8E6CFBC0AD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9100" y="6398620"/>
            <a:ext cx="6016209" cy="6078682"/>
          </a:xfrm>
          <a:prstGeom prst="rect">
            <a:avLst/>
          </a:prstGeom>
        </p:spPr>
      </p:pic>
      <p:sp>
        <p:nvSpPr>
          <p:cNvPr id="5" name="Rectangle 163">
            <a:extLst>
              <a:ext uri="{FF2B5EF4-FFF2-40B4-BE49-F238E27FC236}">
                <a16:creationId xmlns:a16="http://schemas.microsoft.com/office/drawing/2014/main" id="{8B91AD38-FFCA-9C24-BDAE-3B236DD7F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7400" y="13266020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Lessons Learned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5BF572-C34F-1113-18B6-19439F4D4F68}"/>
              </a:ext>
            </a:extLst>
          </p:cNvPr>
          <p:cNvSpPr txBox="1"/>
          <p:nvPr/>
        </p:nvSpPr>
        <p:spPr>
          <a:xfrm>
            <a:off x="13235939" y="6817361"/>
            <a:ext cx="14424809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</a:rPr>
              <a:t>Difficulty in obtaining data for process and outcome measures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</a:rPr>
              <a:t>Covid restrictions, work hours and expectations of Child Life Team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</a:rPr>
              <a:t>Nursing concern about utilizing lidocaine cream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</a:rPr>
              <a:t>Became Vice Chair for Faculty Development a few months prior to APL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</a:rPr>
              <a:t>Spring 2021 decided to transition out of Medical Director role to focus more on VC role, stepped down Fall 2021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935A01-7243-60BC-0E61-02B92E3B754E}"/>
              </a:ext>
            </a:extLst>
          </p:cNvPr>
          <p:cNvSpPr txBox="1"/>
          <p:nvPr/>
        </p:nvSpPr>
        <p:spPr>
          <a:xfrm>
            <a:off x="29362399" y="14680848"/>
            <a:ext cx="1307592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Stepping away from things feels a lot better when used as an opportunity for sponsorship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Dr Dennis </a:t>
            </a:r>
            <a:r>
              <a:rPr lang="en-US" dirty="0" err="1">
                <a:solidFill>
                  <a:schemeClr val="tx1"/>
                </a:solidFill>
              </a:rPr>
              <a:t>Kuo</a:t>
            </a:r>
            <a:r>
              <a:rPr lang="en-US" dirty="0">
                <a:solidFill>
                  <a:schemeClr val="tx1"/>
                </a:solidFill>
              </a:rPr>
              <a:t>: “Leadership is giving away power”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Leading change is always difficult; it’s made easier when you lead with your heart and your passion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Dr Mary Ottolini: “Life is too short. Talk about what you love”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6140440-DDEE-D8B9-BE19-E87D6A7AF98E}"/>
              </a:ext>
            </a:extLst>
          </p:cNvPr>
          <p:cNvSpPr/>
          <p:nvPr/>
        </p:nvSpPr>
        <p:spPr bwMode="auto">
          <a:xfrm>
            <a:off x="819138" y="14511938"/>
            <a:ext cx="10213065" cy="4174931"/>
          </a:xfrm>
          <a:prstGeom prst="roundRect">
            <a:avLst/>
          </a:prstGeom>
          <a:solidFill>
            <a:srgbClr val="99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65 responses out of ~95 faculty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chemeClr val="bg1"/>
              </a:solidFill>
            </a:endParaRP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35 had mentors/30 seeking mentors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chemeClr val="bg1"/>
              </a:solidFill>
            </a:endParaRP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3 faculty accounted for </a:t>
            </a:r>
            <a:r>
              <a:rPr lang="en-US" u="sng" dirty="0">
                <a:solidFill>
                  <a:schemeClr val="bg1"/>
                </a:solidFill>
              </a:rPr>
              <a:t>&gt;40% 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of mentorship</a:t>
            </a:r>
            <a:endParaRPr kumimoji="0" lang="en-US" sz="4300" b="1" i="0" u="none" strike="noStrike" cap="none" normalizeH="0" baseline="0" dirty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B5F55B9-533D-C739-957D-74DF785FA225}"/>
              </a:ext>
            </a:extLst>
          </p:cNvPr>
          <p:cNvSpPr/>
          <p:nvPr/>
        </p:nvSpPr>
        <p:spPr bwMode="auto">
          <a:xfrm>
            <a:off x="29888545" y="6311045"/>
            <a:ext cx="5392129" cy="3099782"/>
          </a:xfrm>
          <a:prstGeom prst="round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Structured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Dyad  Mentoring 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Program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63C848B-0108-3A66-1F3C-49D401183F13}"/>
              </a:ext>
            </a:extLst>
          </p:cNvPr>
          <p:cNvSpPr/>
          <p:nvPr/>
        </p:nvSpPr>
        <p:spPr bwMode="auto">
          <a:xfrm>
            <a:off x="29821398" y="9798694"/>
            <a:ext cx="5392129" cy="3051709"/>
          </a:xfrm>
          <a:prstGeom prst="round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Career-Stage 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Group Mentoring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BDC3A05-DEB8-CD0A-C002-9B9D6BDC7567}"/>
              </a:ext>
            </a:extLst>
          </p:cNvPr>
          <p:cNvSpPr/>
          <p:nvPr/>
        </p:nvSpPr>
        <p:spPr bwMode="auto">
          <a:xfrm>
            <a:off x="37399577" y="6338179"/>
            <a:ext cx="5392129" cy="3099782"/>
          </a:xfrm>
          <a:prstGeom prst="round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Departmental 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Development 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Sessions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9A065CB-77F7-1543-FF0D-7FD3ABB84424}"/>
              </a:ext>
            </a:extLst>
          </p:cNvPr>
          <p:cNvSpPr/>
          <p:nvPr/>
        </p:nvSpPr>
        <p:spPr bwMode="auto">
          <a:xfrm>
            <a:off x="37374177" y="9798694"/>
            <a:ext cx="5392129" cy="3099782"/>
          </a:xfrm>
          <a:prstGeom prst="round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Added support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for Promotions 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process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E27B7AD-BEBB-9E3C-01A5-90C89A059BAC}"/>
              </a:ext>
            </a:extLst>
          </p:cNvPr>
          <p:cNvSpPr/>
          <p:nvPr/>
        </p:nvSpPr>
        <p:spPr bwMode="auto">
          <a:xfrm>
            <a:off x="1080129" y="19344702"/>
            <a:ext cx="9544062" cy="2182422"/>
          </a:xfrm>
          <a:prstGeom prst="roundRect">
            <a:avLst/>
          </a:prstGeom>
          <a:solidFill>
            <a:srgbClr val="99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1/3 of department participated in </a:t>
            </a:r>
          </a:p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structured mentoring in 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year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43B3DD3-6BFB-7DC9-A547-F3ED56BD2C17}"/>
              </a:ext>
            </a:extLst>
          </p:cNvPr>
          <p:cNvSpPr/>
          <p:nvPr/>
        </p:nvSpPr>
        <p:spPr bwMode="auto">
          <a:xfrm>
            <a:off x="18796148" y="14612392"/>
            <a:ext cx="8839200" cy="635558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u="sng" dirty="0">
                <a:solidFill>
                  <a:schemeClr val="tx1"/>
                </a:solidFill>
              </a:rPr>
              <a:t>New leadership opportunities</a:t>
            </a:r>
          </a:p>
          <a:p>
            <a:pPr marL="571500" marR="0" indent="-571500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solidFill>
                  <a:schemeClr val="tx1"/>
                </a:solidFill>
              </a:rPr>
              <a:t>Co-Chair of Dept P&amp;T</a:t>
            </a:r>
          </a:p>
          <a:p>
            <a:pPr marL="571500" marR="0" indent="-571500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solidFill>
                  <a:schemeClr val="tx1"/>
                </a:solidFill>
              </a:rPr>
              <a:t>Chair of several   </a:t>
            </a:r>
          </a:p>
          <a:p>
            <a:pPr marR="0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   institutional committees</a:t>
            </a:r>
          </a:p>
          <a:p>
            <a:pPr marR="0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   on faculty development</a:t>
            </a:r>
          </a:p>
          <a:p>
            <a:pPr marL="571500" marR="0" indent="-571500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solidFill>
                  <a:schemeClr val="tx1"/>
                </a:solidFill>
              </a:rPr>
              <a:t>Tasked with revamping</a:t>
            </a:r>
          </a:p>
          <a:p>
            <a:pPr marR="0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   women’s career development</a:t>
            </a:r>
          </a:p>
          <a:p>
            <a:pPr marR="0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   and leadership programs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485D4CA-9B1E-402F-5D5A-B601AA6F393F}"/>
              </a:ext>
            </a:extLst>
          </p:cNvPr>
          <p:cNvSpPr/>
          <p:nvPr/>
        </p:nvSpPr>
        <p:spPr bwMode="auto">
          <a:xfrm>
            <a:off x="12725549" y="14612392"/>
            <a:ext cx="5026663" cy="30279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R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Record number </a:t>
            </a:r>
          </a:p>
          <a:p>
            <a:pPr marR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of applications </a:t>
            </a:r>
          </a:p>
          <a:p>
            <a:pPr marR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for promotion </a:t>
            </a:r>
          </a:p>
          <a:p>
            <a:pPr marR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this year 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E955A1B-CF96-C46B-E960-95A6F0FFD257}"/>
              </a:ext>
            </a:extLst>
          </p:cNvPr>
          <p:cNvSpPr/>
          <p:nvPr/>
        </p:nvSpPr>
        <p:spPr bwMode="auto">
          <a:xfrm>
            <a:off x="12705795" y="18072272"/>
            <a:ext cx="5026663" cy="30279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R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Group Mentoring</a:t>
            </a:r>
          </a:p>
          <a:p>
            <a:pPr marR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model adopted </a:t>
            </a:r>
          </a:p>
          <a:p>
            <a:pPr marR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>
                <a:solidFill>
                  <a:schemeClr val="tx1"/>
                </a:solidFill>
              </a:rPr>
              <a:t>by institution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21CD9-4E06-540A-B910-1D3811542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Please take a moment to provide feedback to Cara Haberman</a:t>
            </a:r>
            <a:endParaRPr lang="en-US" dirty="0"/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0B35D930-C625-992D-B3E3-DBC8FE5BB1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0" y="4227512"/>
            <a:ext cx="16840200" cy="16840200"/>
          </a:xfrm>
        </p:spPr>
      </p:pic>
    </p:spTree>
    <p:extLst>
      <p:ext uri="{BB962C8B-B14F-4D97-AF65-F5344CB8AC3E}">
        <p14:creationId xmlns:p14="http://schemas.microsoft.com/office/powerpoint/2010/main" val="29394322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lcf76f155ced4ddcb4097134ff3c332f xmlns="9de26db2-8f74-467a-b098-607b68b0f47a">
      <Terms xmlns="http://schemas.microsoft.com/office/infopath/2007/PartnerControls"/>
    </lcf76f155ced4ddcb4097134ff3c332f>
    <dateandtime xmlns="9de26db2-8f74-467a-b098-607b68b0f4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9" ma:contentTypeDescription="Create a new document." ma:contentTypeScope="" ma:versionID="fd73f70df6afe210a957129640b1b25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a63002ba4f4e67b1754c371834fa1e3f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9B3888-F181-4670-8BAC-148AAEFA7495}">
  <ds:schemaRefs>
    <ds:schemaRef ds:uri="http://schemas.microsoft.com/office/2006/metadata/properties"/>
    <ds:schemaRef ds:uri="http://schemas.microsoft.com/office/infopath/2007/PartnerControls"/>
    <ds:schemaRef ds:uri="9a40f852-b2ce-4abd-b4ea-fd59f9919b84"/>
    <ds:schemaRef ds:uri="9de26db2-8f74-467a-b098-607b68b0f47a"/>
  </ds:schemaRefs>
</ds:datastoreItem>
</file>

<file path=customXml/itemProps2.xml><?xml version="1.0" encoding="utf-8"?>
<ds:datastoreItem xmlns:ds="http://schemas.openxmlformats.org/officeDocument/2006/customXml" ds:itemID="{A47F0AE5-850D-4F38-BF76-C8ECA3228A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12EB1-8D5C-4D8F-BCE2-74323420F0E6}"/>
</file>

<file path=docProps/app.xml><?xml version="1.0" encoding="utf-8"?>
<Properties xmlns="http://schemas.openxmlformats.org/officeDocument/2006/extended-properties" xmlns:vt="http://schemas.openxmlformats.org/officeDocument/2006/docPropsVTypes">
  <TotalTime>50399</TotalTime>
  <Words>278</Words>
  <Application>Microsoft Office PowerPoint</Application>
  <PresentationFormat>Custom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Default Design</vt:lpstr>
      <vt:lpstr> A Winding Journey   Cara Haberman MD  </vt:lpstr>
      <vt:lpstr>Please take a moment to provide feedback to Cara Haberman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E 24 by 48</dc:title>
  <dc:creator>Cindy Kranz</dc:creator>
  <cp:lastModifiedBy>Colleen Wainwright</cp:lastModifiedBy>
  <cp:revision>309</cp:revision>
  <dcterms:created xsi:type="dcterms:W3CDTF">2013-04-28T16:43:06Z</dcterms:created>
  <dcterms:modified xsi:type="dcterms:W3CDTF">2022-12-06T14:18:20Z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  <property fmtid="{D5CDD505-2E9C-101B-9397-08002B2CF9AE}" pid="3" name="MediaServiceImageTags">
    <vt:lpwstr/>
  </property>
</Properties>
</file>