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9" r:id="rId5"/>
    <p:sldId id="260" r:id="rId6"/>
  </p:sldIdLst>
  <p:sldSz cx="43891200" cy="21945600"/>
  <p:notesSz cx="6953250" cy="9239250"/>
  <p:defaultTextStyle>
    <a:defPPr>
      <a:defRPr lang="en-US"/>
    </a:defPPr>
    <a:lvl1pPr algn="l" rtl="0" fontAlgn="base">
      <a:spcBef>
        <a:spcPct val="0"/>
      </a:spcBef>
      <a:spcAft>
        <a:spcPct val="0"/>
      </a:spcAft>
      <a:defRPr sz="4300" b="1" kern="1200">
        <a:solidFill>
          <a:srgbClr val="FF9900"/>
        </a:solidFill>
        <a:latin typeface="Arial" charset="0"/>
        <a:ea typeface="+mn-ea"/>
        <a:cs typeface="+mn-cs"/>
      </a:defRPr>
    </a:lvl1pPr>
    <a:lvl2pPr marL="457200" algn="l" rtl="0" fontAlgn="base">
      <a:spcBef>
        <a:spcPct val="0"/>
      </a:spcBef>
      <a:spcAft>
        <a:spcPct val="0"/>
      </a:spcAft>
      <a:defRPr sz="4300" b="1" kern="1200">
        <a:solidFill>
          <a:srgbClr val="FF9900"/>
        </a:solidFill>
        <a:latin typeface="Arial" charset="0"/>
        <a:ea typeface="+mn-ea"/>
        <a:cs typeface="+mn-cs"/>
      </a:defRPr>
    </a:lvl2pPr>
    <a:lvl3pPr marL="914400" algn="l" rtl="0" fontAlgn="base">
      <a:spcBef>
        <a:spcPct val="0"/>
      </a:spcBef>
      <a:spcAft>
        <a:spcPct val="0"/>
      </a:spcAft>
      <a:defRPr sz="4300" b="1" kern="1200">
        <a:solidFill>
          <a:srgbClr val="FF9900"/>
        </a:solidFill>
        <a:latin typeface="Arial" charset="0"/>
        <a:ea typeface="+mn-ea"/>
        <a:cs typeface="+mn-cs"/>
      </a:defRPr>
    </a:lvl3pPr>
    <a:lvl4pPr marL="1371600" algn="l" rtl="0" fontAlgn="base">
      <a:spcBef>
        <a:spcPct val="0"/>
      </a:spcBef>
      <a:spcAft>
        <a:spcPct val="0"/>
      </a:spcAft>
      <a:defRPr sz="4300" b="1" kern="1200">
        <a:solidFill>
          <a:srgbClr val="FF9900"/>
        </a:solidFill>
        <a:latin typeface="Arial" charset="0"/>
        <a:ea typeface="+mn-ea"/>
        <a:cs typeface="+mn-cs"/>
      </a:defRPr>
    </a:lvl4pPr>
    <a:lvl5pPr marL="1828800" algn="l"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2E3"/>
    <a:srgbClr val="FC534B"/>
    <a:srgbClr val="FF9900"/>
    <a:srgbClr val="FD3903"/>
    <a:srgbClr val="FF6600"/>
    <a:srgbClr val="990000"/>
    <a:srgbClr val="FFFADD"/>
    <a:srgbClr val="FFFDF3"/>
    <a:srgbClr val="FEF1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C5D0B-FAB0-4EC9-BEE8-29079DEF1A26}" v="1" dt="2022-12-06T14:15:32.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6012" autoAdjust="0"/>
  </p:normalViewPr>
  <p:slideViewPr>
    <p:cSldViewPr>
      <p:cViewPr varScale="1">
        <p:scale>
          <a:sx n="32" d="100"/>
          <a:sy n="32" d="100"/>
        </p:scale>
        <p:origin x="505" y="109"/>
      </p:cViewPr>
      <p:guideLst>
        <p:guide orient="horz" pos="691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Wainwright" userId="f3a4a9bb-2591-4c68-b1c6-3f2fda04774a" providerId="ADAL" clId="{7B6C5D0B-FAB0-4EC9-BEE8-29079DEF1A26}"/>
    <pc:docChg chg="addSld modSld">
      <pc:chgData name="Colleen Wainwright" userId="f3a4a9bb-2591-4c68-b1c6-3f2fda04774a" providerId="ADAL" clId="{7B6C5D0B-FAB0-4EC9-BEE8-29079DEF1A26}" dt="2022-12-06T14:16:36.195" v="56" actId="1076"/>
      <pc:docMkLst>
        <pc:docMk/>
      </pc:docMkLst>
      <pc:sldChg chg="addSp delSp modSp new mod">
        <pc:chgData name="Colleen Wainwright" userId="f3a4a9bb-2591-4c68-b1c6-3f2fda04774a" providerId="ADAL" clId="{7B6C5D0B-FAB0-4EC9-BEE8-29079DEF1A26}" dt="2022-12-06T14:16:36.195" v="56" actId="1076"/>
        <pc:sldMkLst>
          <pc:docMk/>
          <pc:sldMk cId="18252943" sldId="260"/>
        </pc:sldMkLst>
        <pc:spChg chg="mod">
          <ac:chgData name="Colleen Wainwright" userId="f3a4a9bb-2591-4c68-b1c6-3f2fda04774a" providerId="ADAL" clId="{7B6C5D0B-FAB0-4EC9-BEE8-29079DEF1A26}" dt="2022-12-06T14:16:05.633" v="54" actId="255"/>
          <ac:spMkLst>
            <pc:docMk/>
            <pc:sldMk cId="18252943" sldId="260"/>
            <ac:spMk id="2" creationId="{BEE7B0E7-3CEA-8BB3-C1B3-940FBD13713C}"/>
          </ac:spMkLst>
        </pc:spChg>
        <pc:spChg chg="del">
          <ac:chgData name="Colleen Wainwright" userId="f3a4a9bb-2591-4c68-b1c6-3f2fda04774a" providerId="ADAL" clId="{7B6C5D0B-FAB0-4EC9-BEE8-29079DEF1A26}" dt="2022-12-06T14:15:32.879" v="46"/>
          <ac:spMkLst>
            <pc:docMk/>
            <pc:sldMk cId="18252943" sldId="260"/>
            <ac:spMk id="3" creationId="{F04FB771-B717-3036-5578-3C78C5512E41}"/>
          </ac:spMkLst>
        </pc:spChg>
        <pc:picChg chg="add mod">
          <ac:chgData name="Colleen Wainwright" userId="f3a4a9bb-2591-4c68-b1c6-3f2fda04774a" providerId="ADAL" clId="{7B6C5D0B-FAB0-4EC9-BEE8-29079DEF1A26}" dt="2022-12-06T14:16:36.195" v="56" actId="1076"/>
          <ac:picMkLst>
            <pc:docMk/>
            <pc:sldMk cId="18252943" sldId="260"/>
            <ac:picMk id="5" creationId="{6D5297A5-3B6D-7821-B5B0-6471FAD72E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lvl1pPr algn="l" defTabSz="928688">
              <a:defRPr sz="1200" b="0">
                <a:solidFill>
                  <a:schemeClr val="tx1"/>
                </a:solidFill>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lvl1pPr algn="r" defTabSz="928688">
              <a:defRPr sz="1200" b="0">
                <a:solidFill>
                  <a:schemeClr val="tx1"/>
                </a:solidFill>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w="9525">
            <a:noFill/>
            <a:miter lim="800000"/>
            <a:headEnd/>
            <a:tailEnd/>
          </a:ln>
          <a:effectLst/>
        </p:spPr>
        <p:txBody>
          <a:bodyPr vert="horz" wrap="square" lIns="92910" tIns="46455" rIns="92910" bIns="46455" numCol="1" anchor="b" anchorCtr="0" compatLnSpc="1">
            <a:prstTxWarp prst="textNoShape">
              <a:avLst/>
            </a:prstTxWarp>
          </a:bodyPr>
          <a:lstStyle>
            <a:lvl1pPr algn="l" defTabSz="928688">
              <a:defRPr sz="1200" b="0">
                <a:solidFill>
                  <a:schemeClr val="tx1"/>
                </a:solidFill>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w="9525">
            <a:noFill/>
            <a:miter lim="800000"/>
            <a:headEnd/>
            <a:tailEnd/>
          </a:ln>
          <a:effectLst/>
        </p:spPr>
        <p:txBody>
          <a:bodyPr vert="horz" wrap="square" lIns="92910" tIns="46455" rIns="92910" bIns="46455" numCol="1" anchor="b" anchorCtr="0" compatLnSpc="1">
            <a:prstTxWarp prst="textNoShape">
              <a:avLst/>
            </a:prstTxWarp>
          </a:bodyPr>
          <a:lstStyle>
            <a:lvl1pPr algn="r" defTabSz="928688">
              <a:defRPr sz="1200" b="0">
                <a:solidFill>
                  <a:schemeClr val="tx1"/>
                </a:solidFill>
              </a:defRPr>
            </a:lvl1pPr>
          </a:lstStyle>
          <a:p>
            <a:pPr>
              <a:defRPr/>
            </a:pPr>
            <a:fld id="{1B720C32-CD48-4E52-B1DC-64E2A1EEE340}" type="slidenum">
              <a:rPr lang="en-US"/>
              <a:pPr>
                <a:defRPr/>
              </a:pPr>
              <a:t>‹#›</a:t>
            </a:fld>
            <a:endParaRPr lang="en-US"/>
          </a:p>
        </p:txBody>
      </p:sp>
    </p:spTree>
    <p:extLst>
      <p:ext uri="{BB962C8B-B14F-4D97-AF65-F5344CB8AC3E}">
        <p14:creationId xmlns:p14="http://schemas.microsoft.com/office/powerpoint/2010/main" val="2631171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588" y="0"/>
            <a:ext cx="3013075" cy="461963"/>
          </a:xfrm>
          <a:prstGeom prst="rect">
            <a:avLst/>
          </a:prstGeom>
        </p:spPr>
        <p:txBody>
          <a:bodyPr vert="horz" lIns="91440" tIns="45720" rIns="91440" bIns="45720" rtlCol="0"/>
          <a:lstStyle>
            <a:lvl1pPr algn="r">
              <a:defRPr sz="1200"/>
            </a:lvl1pPr>
          </a:lstStyle>
          <a:p>
            <a:fld id="{A755BA16-BAAB-B946-B0EB-1B00DCBDB5B1}" type="datetimeFigureOut">
              <a:rPr lang="en-US" smtClean="0"/>
              <a:pPr/>
              <a:t>12/6/2022</a:t>
            </a:fld>
            <a:endParaRPr lang="en-US"/>
          </a:p>
        </p:txBody>
      </p:sp>
      <p:sp>
        <p:nvSpPr>
          <p:cNvPr id="4" name="Slide Image Placeholder 3"/>
          <p:cNvSpPr>
            <a:spLocks noGrp="1" noRot="1" noChangeAspect="1"/>
          </p:cNvSpPr>
          <p:nvPr>
            <p:ph type="sldImg" idx="2"/>
          </p:nvPr>
        </p:nvSpPr>
        <p:spPr>
          <a:xfrm>
            <a:off x="12700" y="693738"/>
            <a:ext cx="69278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2600" cy="4157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700"/>
            <a:ext cx="30130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588" y="8775700"/>
            <a:ext cx="3013075" cy="461963"/>
          </a:xfrm>
          <a:prstGeom prst="rect">
            <a:avLst/>
          </a:prstGeom>
        </p:spPr>
        <p:txBody>
          <a:bodyPr vert="horz" lIns="91440" tIns="45720" rIns="91440" bIns="45720" rtlCol="0" anchor="b"/>
          <a:lstStyle>
            <a:lvl1pPr algn="r">
              <a:defRPr sz="1200"/>
            </a:lvl1pPr>
          </a:lstStyle>
          <a:p>
            <a:fld id="{3143DE3B-4F0D-4B43-9331-D730A353D412}" type="slidenum">
              <a:rPr lang="en-US" smtClean="0"/>
              <a:pPr/>
              <a:t>‹#›</a:t>
            </a:fld>
            <a:endParaRPr lang="en-US"/>
          </a:p>
        </p:txBody>
      </p:sp>
    </p:spTree>
    <p:extLst>
      <p:ext uri="{BB962C8B-B14F-4D97-AF65-F5344CB8AC3E}">
        <p14:creationId xmlns:p14="http://schemas.microsoft.com/office/powerpoint/2010/main" val="3149693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u="sng" strike="noStrike" dirty="0">
                <a:solidFill>
                  <a:srgbClr val="000000"/>
                </a:solidFill>
                <a:effectLst/>
                <a:latin typeface="Segoe UI" panose="020B0502040204020203" pitchFamily="34" charset="0"/>
              </a:rPr>
              <a:t>Questions to address during your presentation (</a:t>
            </a:r>
            <a:r>
              <a:rPr lang="en-US" sz="1800" b="0" i="0" u="none" strike="noStrike" dirty="0">
                <a:solidFill>
                  <a:srgbClr val="000000"/>
                </a:solidFill>
                <a:effectLst/>
                <a:latin typeface="Segoe UI" panose="020B0502040204020203" pitchFamily="34" charset="0"/>
              </a:rPr>
              <a:t>chose which questions are appropriate for you)</a:t>
            </a:r>
          </a:p>
          <a:p>
            <a:pPr marL="0" marR="0" algn="l">
              <a:spcBef>
                <a:spcPts val="0"/>
              </a:spcBef>
              <a:spcAft>
                <a:spcPts val="0"/>
              </a:spcAft>
            </a:pP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Challenges faced during project and how you overcame them</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How you have changed as a leader as a result of the program/your project work</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What new leadership practices you have employed</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How the program has been most helpful</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Leadership pearls that you have learned to share with others</a:t>
            </a: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3143DE3B-4F0D-4B43-9331-D730A353D412}" type="slidenum">
              <a:rPr lang="en-US" smtClean="0"/>
              <a:pPr/>
              <a:t>1</a:t>
            </a:fld>
            <a:endParaRPr lang="en-US"/>
          </a:p>
        </p:txBody>
      </p:sp>
    </p:spTree>
    <p:extLst>
      <p:ext uri="{BB962C8B-B14F-4D97-AF65-F5344CB8AC3E}">
        <p14:creationId xmlns:p14="http://schemas.microsoft.com/office/powerpoint/2010/main" val="90140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6725"/>
            <a:ext cx="37306250" cy="4705350"/>
          </a:xfrm>
        </p:spPr>
        <p:txBody>
          <a:bodyPr/>
          <a:lstStyle/>
          <a:p>
            <a:r>
              <a:rPr lang="en-US"/>
              <a:t>Click to edit Master title style</a:t>
            </a:r>
          </a:p>
        </p:txBody>
      </p:sp>
      <p:sp>
        <p:nvSpPr>
          <p:cNvPr id="3" name="Subtitle 2"/>
          <p:cNvSpPr>
            <a:spLocks noGrp="1"/>
          </p:cNvSpPr>
          <p:nvPr>
            <p:ph type="subTitle" idx="1"/>
          </p:nvPr>
        </p:nvSpPr>
        <p:spPr>
          <a:xfrm>
            <a:off x="6583363" y="12436475"/>
            <a:ext cx="30724475"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23C63-05BE-4C42-B458-5285F895A6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79858-2E74-42BB-A5D7-8A4C0C7E79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7888"/>
            <a:ext cx="9875837" cy="18726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877888"/>
            <a:ext cx="29475113" cy="18726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43CFF-685D-4540-BD2C-1024FE7C6E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5" y="877888"/>
            <a:ext cx="39503350" cy="3657600"/>
          </a:xfrm>
        </p:spPr>
        <p:txBody>
          <a:bodyPr/>
          <a:lstStyle/>
          <a:p>
            <a:r>
              <a:rPr lang="en-US"/>
              <a:t>Click to edit Master title style</a:t>
            </a:r>
          </a:p>
        </p:txBody>
      </p:sp>
      <p:sp>
        <p:nvSpPr>
          <p:cNvPr id="3" name="Content Placeholder 2"/>
          <p:cNvSpPr>
            <a:spLocks noGrp="1"/>
          </p:cNvSpPr>
          <p:nvPr>
            <p:ph sz="quarter" idx="1"/>
          </p:nvPr>
        </p:nvSpPr>
        <p:spPr>
          <a:xfrm>
            <a:off x="2193925" y="5119688"/>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0" y="5119688"/>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5" y="12438063"/>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0" y="12438063"/>
            <a:ext cx="19675475" cy="716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89D90C-C064-4654-86A8-DCCFF1A65A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70EB3-6942-4507-85F1-5DD9903F6A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1763"/>
            <a:ext cx="37307838"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9301163"/>
            <a:ext cx="37307838"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848AB-8B18-4A6F-BE06-7FF1E6124E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5119688"/>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5119688"/>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BEF3A-3501-4966-BF0F-8FEAAACFCF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4911725"/>
            <a:ext cx="19392900"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6959600"/>
            <a:ext cx="19392900"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4911725"/>
            <a:ext cx="19400837"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6959600"/>
            <a:ext cx="19400837"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B72B21-20C4-4C7B-9BF5-61D4EC4353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D7312-5102-47F9-96C2-74B2C23D41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7E0406-D056-415F-A656-5BF5221EFA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3125"/>
            <a:ext cx="14439900"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873125"/>
            <a:ext cx="245364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4592638"/>
            <a:ext cx="144399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F0E56-EB10-4F18-A26E-2E3D33572D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2238"/>
            <a:ext cx="26335037"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1960563"/>
            <a:ext cx="26335037"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17175163"/>
            <a:ext cx="26335037"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C1F768-EF22-434A-991E-B7EC1F3DD7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93925" y="877888"/>
            <a:ext cx="39503350" cy="3657600"/>
          </a:xfrm>
          <a:prstGeom prst="rect">
            <a:avLst/>
          </a:prstGeom>
          <a:noFill/>
          <a:ln w="9525">
            <a:noFill/>
            <a:miter lim="800000"/>
            <a:headEnd/>
            <a:tailEnd/>
          </a:ln>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193925" y="5119688"/>
            <a:ext cx="39503350" cy="14484350"/>
          </a:xfrm>
          <a:prstGeom prst="rect">
            <a:avLst/>
          </a:prstGeom>
          <a:noFill/>
          <a:ln w="9525">
            <a:noFill/>
            <a:miter lim="800000"/>
            <a:headEnd/>
            <a:tailEnd/>
          </a:ln>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19985038"/>
            <a:ext cx="10242550" cy="1524000"/>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l">
              <a:defRPr sz="57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14995525" y="19985038"/>
            <a:ext cx="13900150" cy="1524000"/>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a:defRPr sz="57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31454725" y="19985038"/>
            <a:ext cx="10242550" cy="1524000"/>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r">
              <a:defRPr sz="5700" b="0">
                <a:solidFill>
                  <a:schemeClr val="tx1"/>
                </a:solidFill>
              </a:defRPr>
            </a:lvl1pPr>
          </a:lstStyle>
          <a:p>
            <a:pPr>
              <a:defRPr/>
            </a:pPr>
            <a:fld id="{9A8455D8-AB81-4AA8-AE09-E545257218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charset="0"/>
        </a:defRPr>
      </a:lvl2pPr>
      <a:lvl3pPr algn="ctr" defTabSz="3762375" rtl="0" eaLnBrk="0" fontAlgn="base" hangingPunct="0">
        <a:spcBef>
          <a:spcPct val="0"/>
        </a:spcBef>
        <a:spcAft>
          <a:spcPct val="0"/>
        </a:spcAft>
        <a:defRPr sz="18200">
          <a:solidFill>
            <a:schemeClr val="tx2"/>
          </a:solidFill>
          <a:latin typeface="Arial" charset="0"/>
        </a:defRPr>
      </a:lvl3pPr>
      <a:lvl4pPr algn="ctr" defTabSz="3762375" rtl="0" eaLnBrk="0" fontAlgn="base" hangingPunct="0">
        <a:spcBef>
          <a:spcPct val="0"/>
        </a:spcBef>
        <a:spcAft>
          <a:spcPct val="0"/>
        </a:spcAft>
        <a:defRPr sz="18200">
          <a:solidFill>
            <a:schemeClr val="tx2"/>
          </a:solidFill>
          <a:latin typeface="Arial" charset="0"/>
        </a:defRPr>
      </a:lvl4pPr>
      <a:lvl5pPr algn="ctr" defTabSz="3762375" rtl="0" eaLnBrk="0" fontAlgn="base" hangingPunct="0">
        <a:spcBef>
          <a:spcPct val="0"/>
        </a:spcBef>
        <a:spcAft>
          <a:spcPct val="0"/>
        </a:spcAft>
        <a:defRPr sz="18200">
          <a:solidFill>
            <a:schemeClr val="tx2"/>
          </a:solidFill>
          <a:latin typeface="Arial" charset="0"/>
        </a:defRPr>
      </a:lvl5pPr>
      <a:lvl6pPr marL="457200" algn="ctr" defTabSz="3762375" rtl="0" fontAlgn="base">
        <a:spcBef>
          <a:spcPct val="0"/>
        </a:spcBef>
        <a:spcAft>
          <a:spcPct val="0"/>
        </a:spcAft>
        <a:defRPr sz="18200">
          <a:solidFill>
            <a:schemeClr val="tx2"/>
          </a:solidFill>
          <a:latin typeface="Arial" charset="0"/>
        </a:defRPr>
      </a:lvl6pPr>
      <a:lvl7pPr marL="914400" algn="ctr" defTabSz="3762375" rtl="0" fontAlgn="base">
        <a:spcBef>
          <a:spcPct val="0"/>
        </a:spcBef>
        <a:spcAft>
          <a:spcPct val="0"/>
        </a:spcAft>
        <a:defRPr sz="18200">
          <a:solidFill>
            <a:schemeClr val="tx2"/>
          </a:solidFill>
          <a:latin typeface="Arial" charset="0"/>
        </a:defRPr>
      </a:lvl7pPr>
      <a:lvl8pPr marL="1371600" algn="ctr" defTabSz="3762375" rtl="0" fontAlgn="base">
        <a:spcBef>
          <a:spcPct val="0"/>
        </a:spcBef>
        <a:spcAft>
          <a:spcPct val="0"/>
        </a:spcAft>
        <a:defRPr sz="18200">
          <a:solidFill>
            <a:schemeClr val="tx2"/>
          </a:solidFill>
          <a:latin typeface="Arial" charset="0"/>
        </a:defRPr>
      </a:lvl8pPr>
      <a:lvl9pPr marL="1828800" algn="ctr" defTabSz="3762375" rtl="0" fontAlgn="base">
        <a:spcBef>
          <a:spcPct val="0"/>
        </a:spcBef>
        <a:spcAft>
          <a:spcPct val="0"/>
        </a:spcAft>
        <a:defRPr sz="18200">
          <a:solidFill>
            <a:schemeClr val="tx2"/>
          </a:solidFill>
          <a:latin typeface="Arial"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sz="quarter"/>
          </p:nvPr>
        </p:nvSpPr>
        <p:spPr>
          <a:xfrm>
            <a:off x="5542" y="-9590"/>
            <a:ext cx="43891200" cy="4724400"/>
          </a:xfrm>
          <a:solidFill>
            <a:srgbClr val="C00000"/>
          </a:solidFill>
          <a:ln>
            <a:solidFill>
              <a:schemeClr val="tx1"/>
            </a:solidFill>
          </a:ln>
        </p:spPr>
        <p:txBody>
          <a:bodyPr/>
          <a:lstStyle/>
          <a:p>
            <a:pPr defTabSz="1017588">
              <a:spcBef>
                <a:spcPts val="9600"/>
              </a:spcBef>
            </a:pPr>
            <a:br>
              <a:rPr lang="en-US" sz="6000" b="1" dirty="0">
                <a:solidFill>
                  <a:schemeClr val="bg1"/>
                </a:solidFill>
              </a:rPr>
            </a:br>
            <a:br>
              <a:rPr lang="en-US" sz="6000" b="1" dirty="0">
                <a:solidFill>
                  <a:schemeClr val="bg1"/>
                </a:solidFill>
              </a:rPr>
            </a:br>
            <a:r>
              <a:rPr lang="en-US" sz="6000" b="1" dirty="0">
                <a:solidFill>
                  <a:schemeClr val="bg1"/>
                </a:solidFill>
              </a:rPr>
              <a:t>Towards a transdisciplinary team: reshuffling a world-class stem cell transplantation program.</a:t>
            </a:r>
            <a:r>
              <a:rPr lang="en-US" sz="6000" b="1" dirty="0">
                <a:solidFill>
                  <a:schemeClr val="bg1"/>
                </a:solidFill>
                <a:highlight>
                  <a:srgbClr val="FFFF00"/>
                </a:highlight>
              </a:rPr>
              <a:t> </a:t>
            </a:r>
            <a:r>
              <a:rPr lang="en-US" sz="6000" b="1" dirty="0">
                <a:solidFill>
                  <a:schemeClr val="bg1"/>
                </a:solidFill>
              </a:rPr>
              <a:t> </a:t>
            </a:r>
            <a:br>
              <a:rPr lang="en-US" sz="4800" b="1" dirty="0"/>
            </a:br>
            <a:br>
              <a:rPr lang="en-US" sz="4800" b="1" dirty="0"/>
            </a:br>
            <a:r>
              <a:rPr lang="en-US" sz="4000" b="1" dirty="0">
                <a:solidFill>
                  <a:schemeClr val="bg1"/>
                </a:solidFill>
              </a:rPr>
              <a:t>Alice </a:t>
            </a:r>
            <a:r>
              <a:rPr lang="en-US" sz="4000" b="1" dirty="0" err="1">
                <a:solidFill>
                  <a:schemeClr val="bg1"/>
                </a:solidFill>
              </a:rPr>
              <a:t>Bertaina</a:t>
            </a:r>
            <a:r>
              <a:rPr lang="en-US" sz="4000" b="1" dirty="0">
                <a:solidFill>
                  <a:schemeClr val="bg1"/>
                </a:solidFill>
              </a:rPr>
              <a:t>, MD, PhD</a:t>
            </a:r>
            <a:br>
              <a:rPr lang="en-US" sz="4000" b="1" dirty="0">
                <a:solidFill>
                  <a:schemeClr val="bg1"/>
                </a:solidFill>
              </a:rPr>
            </a:br>
            <a:r>
              <a:rPr lang="en-US" sz="3200" dirty="0">
                <a:solidFill>
                  <a:schemeClr val="bg1"/>
                </a:solidFill>
              </a:rPr>
              <a:t>Associate Professor of Pediatrics</a:t>
            </a:r>
            <a:br>
              <a:rPr lang="en-US" sz="3200" dirty="0">
                <a:solidFill>
                  <a:schemeClr val="bg1"/>
                </a:solidFill>
              </a:rPr>
            </a:br>
            <a:r>
              <a:rPr lang="en-US" sz="3200" dirty="0">
                <a:solidFill>
                  <a:schemeClr val="bg1"/>
                </a:solidFill>
              </a:rPr>
              <a:t>Department of Pediatrics</a:t>
            </a:r>
            <a:br>
              <a:rPr lang="en-US" sz="3200" dirty="0">
                <a:solidFill>
                  <a:schemeClr val="bg1"/>
                </a:solidFill>
              </a:rPr>
            </a:br>
            <a:r>
              <a:rPr lang="en-US" sz="3200" dirty="0">
                <a:solidFill>
                  <a:schemeClr val="bg1"/>
                </a:solidFill>
              </a:rPr>
              <a:t>Stanford School of Medicine </a:t>
            </a:r>
            <a:br>
              <a:rPr lang="en-US" sz="4000" b="1" dirty="0">
                <a:solidFill>
                  <a:schemeClr val="bg1"/>
                </a:solidFill>
              </a:rPr>
            </a:br>
            <a:br>
              <a:rPr lang="en-US" sz="4800" dirty="0">
                <a:solidFill>
                  <a:schemeClr val="bg1"/>
                </a:solidFill>
              </a:rPr>
            </a:br>
            <a:endParaRPr lang="en-US" sz="4800" i="1" dirty="0">
              <a:solidFill>
                <a:schemeClr val="bg1"/>
              </a:solidFill>
            </a:endParaRPr>
          </a:p>
        </p:txBody>
      </p:sp>
      <p:sp>
        <p:nvSpPr>
          <p:cNvPr id="1128" name="Text Box 161"/>
          <p:cNvSpPr txBox="1">
            <a:spLocks noChangeArrowheads="1"/>
          </p:cNvSpPr>
          <p:nvPr/>
        </p:nvSpPr>
        <p:spPr bwMode="auto">
          <a:xfrm>
            <a:off x="39852600" y="6850063"/>
            <a:ext cx="3048000" cy="549275"/>
          </a:xfrm>
          <a:prstGeom prst="rect">
            <a:avLst/>
          </a:prstGeom>
          <a:noFill/>
          <a:ln w="9525">
            <a:noFill/>
            <a:miter lim="800000"/>
            <a:headEnd/>
            <a:tailEnd/>
          </a:ln>
        </p:spPr>
        <p:txBody>
          <a:bodyPr>
            <a:spAutoFit/>
          </a:bodyPr>
          <a:lstStyle/>
          <a:p>
            <a:pPr>
              <a:spcBef>
                <a:spcPct val="50000"/>
              </a:spcBef>
            </a:pPr>
            <a:endParaRPr lang="en-US" sz="3000" b="0">
              <a:solidFill>
                <a:schemeClr val="tx1"/>
              </a:solidFill>
            </a:endParaRPr>
          </a:p>
        </p:txBody>
      </p:sp>
      <p:sp>
        <p:nvSpPr>
          <p:cNvPr id="1129" name="Rectangle 163"/>
          <p:cNvSpPr>
            <a:spLocks noChangeArrowheads="1"/>
          </p:cNvSpPr>
          <p:nvPr/>
        </p:nvSpPr>
        <p:spPr bwMode="auto">
          <a:xfrm>
            <a:off x="13030200" y="4954011"/>
            <a:ext cx="149352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Methods/Changes Implemented</a:t>
            </a:r>
          </a:p>
        </p:txBody>
      </p:sp>
      <p:sp>
        <p:nvSpPr>
          <p:cNvPr id="1130" name="Rectangle 164"/>
          <p:cNvSpPr>
            <a:spLocks noChangeArrowheads="1"/>
          </p:cNvSpPr>
          <p:nvPr/>
        </p:nvSpPr>
        <p:spPr bwMode="auto">
          <a:xfrm>
            <a:off x="28803600" y="11277600"/>
            <a:ext cx="1482852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Next Steps for your project</a:t>
            </a:r>
          </a:p>
        </p:txBody>
      </p:sp>
      <p:sp>
        <p:nvSpPr>
          <p:cNvPr id="1133" name="Rectangle 167"/>
          <p:cNvSpPr>
            <a:spLocks noChangeArrowheads="1"/>
          </p:cNvSpPr>
          <p:nvPr/>
        </p:nvSpPr>
        <p:spPr bwMode="auto">
          <a:xfrm>
            <a:off x="470647" y="4966253"/>
            <a:ext cx="109728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Background</a:t>
            </a:r>
          </a:p>
        </p:txBody>
      </p:sp>
      <p:sp>
        <p:nvSpPr>
          <p:cNvPr id="24" name="Rectangle 23"/>
          <p:cNvSpPr/>
          <p:nvPr/>
        </p:nvSpPr>
        <p:spPr>
          <a:xfrm>
            <a:off x="640080" y="6477000"/>
            <a:ext cx="10424160" cy="1107996"/>
          </a:xfrm>
          <a:prstGeom prst="rect">
            <a:avLst/>
          </a:prstGeom>
        </p:spPr>
        <p:txBody>
          <a:bodyPr wrap="square">
            <a:spAutoFit/>
          </a:bodyPr>
          <a:lstStyle/>
          <a:p>
            <a:pPr lvl="1">
              <a:spcAft>
                <a:spcPts val="1200"/>
              </a:spcAft>
              <a:buClr>
                <a:srgbClr val="C00000"/>
              </a:buClr>
            </a:pPr>
            <a:endParaRPr lang="en-US" sz="2800" dirty="0">
              <a:solidFill>
                <a:schemeClr val="tx1"/>
              </a:solidFill>
              <a:latin typeface="Arial"/>
              <a:cs typeface="Arial"/>
            </a:endParaRPr>
          </a:p>
          <a:p>
            <a:pPr marL="342900" indent="-342900" eaLnBrk="1" hangingPunct="1">
              <a:spcBef>
                <a:spcPts val="600"/>
              </a:spcBef>
              <a:spcAft>
                <a:spcPts val="1200"/>
              </a:spcAft>
              <a:buClr>
                <a:srgbClr val="C00000"/>
              </a:buClr>
              <a:buSzPct val="120000"/>
              <a:buFont typeface="Arial" pitchFamily="34" charset="0"/>
              <a:buChar char="•"/>
            </a:pPr>
            <a:endParaRPr lang="en-US" sz="2800" b="0" dirty="0">
              <a:solidFill>
                <a:schemeClr val="tx1"/>
              </a:solidFill>
              <a:latin typeface="Arial" pitchFamily="34" charset="0"/>
            </a:endParaRPr>
          </a:p>
        </p:txBody>
      </p:sp>
      <p:sp>
        <p:nvSpPr>
          <p:cNvPr id="25" name="Rectangle 3"/>
          <p:cNvSpPr txBox="1">
            <a:spLocks noChangeArrowheads="1"/>
          </p:cNvSpPr>
          <p:nvPr/>
        </p:nvSpPr>
        <p:spPr>
          <a:xfrm>
            <a:off x="640080" y="11752118"/>
            <a:ext cx="10332720" cy="6078682"/>
          </a:xfrm>
          <a:prstGeom prst="rect">
            <a:avLst/>
          </a:prstGeom>
        </p:spPr>
        <p:txBody>
          <a:bodyPr/>
          <a:lstStyle/>
          <a:p>
            <a:pPr marL="342900" indent="-342900" eaLnBrk="1" hangingPunct="1">
              <a:lnSpc>
                <a:spcPct val="90000"/>
              </a:lnSpc>
              <a:spcBef>
                <a:spcPts val="600"/>
              </a:spcBef>
              <a:spcAft>
                <a:spcPts val="1200"/>
              </a:spcAft>
              <a:buClr>
                <a:srgbClr val="C00000"/>
              </a:buClr>
              <a:buSzPct val="120000"/>
            </a:pPr>
            <a:endParaRPr lang="en-US" sz="2800" b="0" dirty="0">
              <a:solidFill>
                <a:schemeClr val="tx1"/>
              </a:solidFill>
              <a:latin typeface="Arial" pitchFamily="34" charset="0"/>
            </a:endParaRPr>
          </a:p>
        </p:txBody>
      </p:sp>
      <p:sp>
        <p:nvSpPr>
          <p:cNvPr id="36" name="TextBox 35"/>
          <p:cNvSpPr txBox="1"/>
          <p:nvPr/>
        </p:nvSpPr>
        <p:spPr>
          <a:xfrm>
            <a:off x="8735907" y="12969167"/>
            <a:ext cx="184666" cy="754053"/>
          </a:xfrm>
          <a:prstGeom prst="rect">
            <a:avLst/>
          </a:prstGeom>
          <a:noFill/>
        </p:spPr>
        <p:txBody>
          <a:bodyPr wrap="none" rtlCol="0">
            <a:spAutoFit/>
          </a:bodyPr>
          <a:lstStyle/>
          <a:p>
            <a:endParaRPr lang="en-US" dirty="0"/>
          </a:p>
        </p:txBody>
      </p:sp>
      <p:sp>
        <p:nvSpPr>
          <p:cNvPr id="23" name="Rectangle 166"/>
          <p:cNvSpPr>
            <a:spLocks noChangeArrowheads="1"/>
          </p:cNvSpPr>
          <p:nvPr/>
        </p:nvSpPr>
        <p:spPr bwMode="auto">
          <a:xfrm>
            <a:off x="439271" y="15697200"/>
            <a:ext cx="109728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Goals/Objectives </a:t>
            </a:r>
          </a:p>
        </p:txBody>
      </p:sp>
      <p:sp>
        <p:nvSpPr>
          <p:cNvPr id="16" name="Rectangle 163">
            <a:extLst>
              <a:ext uri="{FF2B5EF4-FFF2-40B4-BE49-F238E27FC236}">
                <a16:creationId xmlns:a16="http://schemas.microsoft.com/office/drawing/2014/main" id="{EC783B9D-3261-4B8A-9163-BF17101F5027}"/>
              </a:ext>
            </a:extLst>
          </p:cNvPr>
          <p:cNvSpPr>
            <a:spLocks noChangeArrowheads="1"/>
          </p:cNvSpPr>
          <p:nvPr/>
        </p:nvSpPr>
        <p:spPr bwMode="auto">
          <a:xfrm>
            <a:off x="28727400" y="5029200"/>
            <a:ext cx="14935200" cy="914400"/>
          </a:xfrm>
          <a:prstGeom prst="roundRect">
            <a:avLst>
              <a:gd name="adj" fmla="val 16667"/>
            </a:avLst>
          </a:prstGeom>
          <a:solidFill>
            <a:srgbClr val="C00000"/>
          </a:solidFill>
          <a:ln w="9525">
            <a:solidFill>
              <a:schemeClr val="tx1"/>
            </a:solidFill>
            <a:miter lim="800000"/>
            <a:headEnd/>
            <a:tailEnd/>
          </a:ln>
        </p:spPr>
        <p:txBody>
          <a:bodyPr wrap="none" lIns="137160" tIns="68580" rIns="137160" bIns="68580" anchor="ctr"/>
          <a:lstStyle/>
          <a:p>
            <a:pPr algn="ctr" defTabSz="3762375"/>
            <a:r>
              <a:rPr lang="en-US" dirty="0">
                <a:solidFill>
                  <a:schemeClr val="bg1"/>
                </a:solidFill>
              </a:rPr>
              <a:t>Outcomes/Results Achieved</a:t>
            </a:r>
          </a:p>
        </p:txBody>
      </p:sp>
      <p:pic>
        <p:nvPicPr>
          <p:cNvPr id="14" name="Content Placeholder 4" descr="A picture containing drawing&#10;&#10;Description automatically generated">
            <a:extLst>
              <a:ext uri="{FF2B5EF4-FFF2-40B4-BE49-F238E27FC236}">
                <a16:creationId xmlns:a16="http://schemas.microsoft.com/office/drawing/2014/main" id="{6CE4731C-1046-442E-A0EC-BAD46B745106}"/>
              </a:ext>
            </a:extLst>
          </p:cNvPr>
          <p:cNvPicPr/>
          <p:nvPr/>
        </p:nvPicPr>
        <p:blipFill>
          <a:blip r:embed="rId3">
            <a:extLst>
              <a:ext uri="{28A0092B-C50C-407E-A947-70E740481C1C}">
                <a14:useLocalDpi xmlns:a14="http://schemas.microsoft.com/office/drawing/2010/main" val="0"/>
              </a:ext>
            </a:extLst>
          </a:blip>
          <a:stretch>
            <a:fillRect/>
          </a:stretch>
        </p:blipFill>
        <p:spPr>
          <a:xfrm>
            <a:off x="37368480" y="1905000"/>
            <a:ext cx="6141720" cy="2320823"/>
          </a:xfrm>
          <a:prstGeom prst="rect">
            <a:avLst/>
          </a:prstGeom>
        </p:spPr>
      </p:pic>
      <p:sp>
        <p:nvSpPr>
          <p:cNvPr id="2" name="Rectangle: Rounded Corners 1">
            <a:extLst>
              <a:ext uri="{FF2B5EF4-FFF2-40B4-BE49-F238E27FC236}">
                <a16:creationId xmlns:a16="http://schemas.microsoft.com/office/drawing/2014/main" id="{DA9B70C2-BD47-4E42-9E6A-8B68127F876D}"/>
              </a:ext>
            </a:extLst>
          </p:cNvPr>
          <p:cNvSpPr/>
          <p:nvPr/>
        </p:nvSpPr>
        <p:spPr bwMode="auto">
          <a:xfrm>
            <a:off x="42367200" y="3258312"/>
            <a:ext cx="45719" cy="45719"/>
          </a:xfrm>
          <a:prstGeom prst="round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charset="0"/>
            </a:endParaRPr>
          </a:p>
        </p:txBody>
      </p:sp>
      <p:sp>
        <p:nvSpPr>
          <p:cNvPr id="3" name="TextBox 2">
            <a:extLst>
              <a:ext uri="{FF2B5EF4-FFF2-40B4-BE49-F238E27FC236}">
                <a16:creationId xmlns:a16="http://schemas.microsoft.com/office/drawing/2014/main" id="{E0F06A24-30F9-62FB-1770-AAF72B644C85}"/>
              </a:ext>
            </a:extLst>
          </p:cNvPr>
          <p:cNvSpPr txBox="1"/>
          <p:nvPr/>
        </p:nvSpPr>
        <p:spPr>
          <a:xfrm>
            <a:off x="5047488" y="7022592"/>
            <a:ext cx="184731" cy="754053"/>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B848B98B-7646-6E71-89FF-81B7FFB0D191}"/>
              </a:ext>
            </a:extLst>
          </p:cNvPr>
          <p:cNvSpPr txBox="1"/>
          <p:nvPr/>
        </p:nvSpPr>
        <p:spPr>
          <a:xfrm>
            <a:off x="378037" y="16924489"/>
            <a:ext cx="11095267" cy="5262979"/>
          </a:xfrm>
          <a:prstGeom prst="rect">
            <a:avLst/>
          </a:prstGeom>
          <a:noFill/>
        </p:spPr>
        <p:txBody>
          <a:bodyPr wrap="square" rtlCol="0">
            <a:spAutoFit/>
          </a:bodyPr>
          <a:lstStyle/>
          <a:p>
            <a:pPr>
              <a:spcBef>
                <a:spcPts val="0"/>
              </a:spcBef>
              <a:spcAft>
                <a:spcPts val="0"/>
              </a:spcAft>
            </a:pPr>
            <a:r>
              <a:rPr lang="en-US" sz="24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As leader, m</a:t>
            </a:r>
            <a:r>
              <a:rPr lang="en-US"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 overarching goal is to successfully lead teams of world-class clinicians, researchers, and support staff to develop an exemplary program that can advance the field and serve as a model for others. </a:t>
            </a:r>
          </a:p>
          <a:p>
            <a:pPr>
              <a:spcBef>
                <a:spcPts val="0"/>
              </a:spcBef>
              <a:spcAft>
                <a:spcPts val="0"/>
              </a:spcAft>
            </a:pPr>
            <a:endParaRPr lang="en-US"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sz="24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The</a:t>
            </a:r>
            <a:r>
              <a:rPr lang="en-US"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18-month APA-APL project aimed to transform the former multidisciplinary team into a transdisciplinary one. In such a team, the members communicate, collaborate, and act effectively to provide outstanding patient care, operating as an integrated unit because they understand and respect each other’s contributions, roles and responsibilities. </a:t>
            </a:r>
          </a:p>
          <a:p>
            <a:pPr>
              <a:spcBef>
                <a:spcPts val="0"/>
              </a:spcBef>
              <a:spcAft>
                <a:spcPts val="0"/>
              </a:spcAft>
            </a:pPr>
            <a:endParaRPr lang="en-US" sz="2400" b="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b="0" dirty="0">
                <a:solidFill>
                  <a:schemeClr val="tx1"/>
                </a:solidFill>
                <a:latin typeface="Arial" panose="020B0604020202020204" pitchFamily="34" charset="0"/>
                <a:ea typeface="Calibri" panose="020F0502020204030204" pitchFamily="34" charset="0"/>
                <a:cs typeface="Times New Roman" panose="02020603050405020304" pitchFamily="18" charset="0"/>
              </a:rPr>
              <a:t>As I became Section Chief after starting the APA-APL project, I broadened my aims and included more programmatic goals, such as establishing and sharing a new SCTRM vision.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24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DC66F5-CAEE-BED1-A2CC-20696927C65F}"/>
              </a:ext>
            </a:extLst>
          </p:cNvPr>
          <p:cNvSpPr txBox="1"/>
          <p:nvPr/>
        </p:nvSpPr>
        <p:spPr>
          <a:xfrm>
            <a:off x="28807185" y="5987897"/>
            <a:ext cx="14935200" cy="5262979"/>
          </a:xfrm>
          <a:prstGeom prst="rect">
            <a:avLst/>
          </a:prstGeom>
          <a:noFill/>
        </p:spPr>
        <p:txBody>
          <a:bodyPr wrap="square" rtlCol="0">
            <a:spAutoFit/>
          </a:bodyPr>
          <a:lstStyle/>
          <a:p>
            <a:pPr marL="342900" indent="-342900">
              <a:buFont typeface="Wingdings" pitchFamily="2" charset="2"/>
              <a:buChar char="§"/>
            </a:pPr>
            <a:r>
              <a:rPr lang="en-US" sz="2400" b="0" dirty="0">
                <a:solidFill>
                  <a:schemeClr val="tx1"/>
                </a:solidFill>
              </a:rPr>
              <a:t>The communication amongst providers is more fluent and productive</a:t>
            </a:r>
          </a:p>
          <a:p>
            <a:pPr marL="342900" indent="-342900">
              <a:buFont typeface="Wingdings" pitchFamily="2" charset="2"/>
              <a:buChar char="§"/>
            </a:pPr>
            <a:r>
              <a:rPr lang="en-US" sz="2400" b="0" dirty="0">
                <a:solidFill>
                  <a:schemeClr val="tx1"/>
                </a:solidFill>
              </a:rPr>
              <a:t>In collaboration with the FACT Medical Director, I have recruited a FACT quality specialist and a senior data manager. With this newly established Quality team, we have revised all institutional standard procedures (SOP), discussed these with the entire clinical team, and shared with the rest of the staff. The implementation of such SOPs is increasing the continuity amongst providers and, therefore, is improving clinical care. </a:t>
            </a:r>
          </a:p>
          <a:p>
            <a:pPr marL="342900" indent="-342900">
              <a:buFont typeface="Wingdings" pitchFamily="2" charset="2"/>
              <a:buChar char="§"/>
            </a:pPr>
            <a:r>
              <a:rPr lang="en-US" sz="2400" b="0" dirty="0">
                <a:solidFill>
                  <a:schemeClr val="tx1"/>
                </a:solidFill>
              </a:rPr>
              <a:t>With the support of the Department Chair and of the Division Chief, I have recruited 4 Faculty (2 Assistant Professors and 2 Associate Professors). These 4 new Faculty represent the clinical core of my program and will eventually take over different leadership roles.</a:t>
            </a:r>
          </a:p>
          <a:p>
            <a:pPr marL="342900" indent="-342900">
              <a:buFont typeface="Wingdings" pitchFamily="2" charset="2"/>
              <a:buChar char="§"/>
            </a:pPr>
            <a:r>
              <a:rPr lang="en-US" sz="2400" b="0" dirty="0">
                <a:solidFill>
                  <a:schemeClr val="tx1"/>
                </a:solidFill>
              </a:rPr>
              <a:t>After completing the A3 process, I have partnered with the nursing leadership to recruit a new team of SCT nurse intake coordinators. </a:t>
            </a:r>
          </a:p>
          <a:p>
            <a:pPr marL="342900" indent="-342900">
              <a:buFont typeface="Wingdings" pitchFamily="2" charset="2"/>
              <a:buChar char="§"/>
            </a:pPr>
            <a:r>
              <a:rPr lang="en-US" sz="2400" b="0" dirty="0">
                <a:solidFill>
                  <a:schemeClr val="tx1"/>
                </a:solidFill>
              </a:rPr>
              <a:t>Working closely with the Chief of the Division of Pediatric Hospital Medicine and the APP leadership I have recruited 5 more APP/Hospitalist to stabilize the inpatient team.</a:t>
            </a:r>
          </a:p>
          <a:p>
            <a:pPr marL="342900" indent="-342900">
              <a:buFont typeface="Wingdings" pitchFamily="2" charset="2"/>
              <a:buChar char="§"/>
            </a:pPr>
            <a:endParaRPr lang="en-US" sz="2400" b="0" dirty="0">
              <a:solidFill>
                <a:schemeClr val="tx1"/>
              </a:solidFill>
            </a:endParaRPr>
          </a:p>
        </p:txBody>
      </p:sp>
      <p:sp>
        <p:nvSpPr>
          <p:cNvPr id="8" name="TextBox 7">
            <a:extLst>
              <a:ext uri="{FF2B5EF4-FFF2-40B4-BE49-F238E27FC236}">
                <a16:creationId xmlns:a16="http://schemas.microsoft.com/office/drawing/2014/main" id="{823D8087-75B5-E41E-7C4F-EAF2ABA5CB9B}"/>
              </a:ext>
            </a:extLst>
          </p:cNvPr>
          <p:cNvSpPr txBox="1"/>
          <p:nvPr/>
        </p:nvSpPr>
        <p:spPr>
          <a:xfrm>
            <a:off x="12877670" y="5774230"/>
            <a:ext cx="15256616" cy="11172289"/>
          </a:xfrm>
          <a:prstGeom prst="rect">
            <a:avLst/>
          </a:prstGeom>
          <a:noFill/>
        </p:spPr>
        <p:txBody>
          <a:bodyPr wrap="square" rtlCol="0">
            <a:spAutoFit/>
          </a:bodyPr>
          <a:lstStyle/>
          <a:p>
            <a:endParaRPr lang="en-US" sz="2400" b="0" dirty="0">
              <a:solidFill>
                <a:schemeClr val="tx1"/>
              </a:solidFill>
            </a:endParaRPr>
          </a:p>
          <a:p>
            <a:pPr marL="457200" indent="-457200">
              <a:buAutoNum type="arabicPeriod"/>
            </a:pPr>
            <a:r>
              <a:rPr lang="en-US" sz="2400" b="0" dirty="0">
                <a:solidFill>
                  <a:schemeClr val="tx1"/>
                </a:solidFill>
              </a:rPr>
              <a:t>Identification of the main obstacles observed by the different providers (APP, hospitalist, SW, nursing) by: </a:t>
            </a:r>
          </a:p>
          <a:p>
            <a:pPr marL="971550" lvl="1" indent="-514350">
              <a:buFont typeface="+mj-lt"/>
              <a:buAutoNum type="romanUcPeriod"/>
            </a:pPr>
            <a:r>
              <a:rPr lang="en-US" sz="2400" b="0" dirty="0">
                <a:solidFill>
                  <a:schemeClr val="tx1"/>
                </a:solidFill>
              </a:rPr>
              <a:t>Implementing standing meetings with the main stakeholders (APP and nursing leadership, inpatient clinical team, outpatient clinical team, social workers, research leadership);</a:t>
            </a:r>
          </a:p>
          <a:p>
            <a:pPr marL="971550" lvl="1" indent="-514350">
              <a:buFont typeface="+mj-lt"/>
              <a:buAutoNum type="romanUcPeriod"/>
            </a:pPr>
            <a:r>
              <a:rPr lang="en-US" sz="2400" b="0" dirty="0">
                <a:solidFill>
                  <a:schemeClr val="tx1"/>
                </a:solidFill>
              </a:rPr>
              <a:t>Implementing regular 1:1 meetings with the Faculty. I ask every team member to share openly what they want professionally and in their life. </a:t>
            </a:r>
            <a:r>
              <a:rPr lang="en-US" sz="2400" b="0" i="1" dirty="0">
                <a:solidFill>
                  <a:schemeClr val="tx1"/>
                </a:solidFill>
              </a:rPr>
              <a:t>Why are you here? Who do you want to be? What goals &amp; dreams are you working towards?</a:t>
            </a:r>
          </a:p>
          <a:p>
            <a:pPr marL="457200" indent="-457200">
              <a:buFontTx/>
              <a:buAutoNum type="arabicPeriod"/>
            </a:pPr>
            <a:r>
              <a:rPr lang="en-US" sz="2400" b="0" dirty="0">
                <a:solidFill>
                  <a:schemeClr val="tx1"/>
                </a:solidFill>
              </a:rPr>
              <a:t>Sharing my vision and motivating the team, by restructuring the monthly Faculty Meetings. The first portion of the meeting is now dedicated to the business operations, while the second is dedicated to programmatic discussions. Additionally, quarterly we rediscuss: </a:t>
            </a:r>
            <a:r>
              <a:rPr lang="en-US" sz="2400" b="0" i="1" dirty="0">
                <a:solidFill>
                  <a:schemeClr val="tx1"/>
                </a:solidFill>
              </a:rPr>
              <a:t>Who are we? Where are we? Where are we going?</a:t>
            </a:r>
            <a:r>
              <a:rPr lang="en-US" sz="2400" b="0" dirty="0">
                <a:solidFill>
                  <a:schemeClr val="tx1"/>
                </a:solidFill>
              </a:rPr>
              <a:t> and we establish a word to define the main goal for the year (i.e., FY22 was the year of “fine tuning”).</a:t>
            </a:r>
          </a:p>
          <a:p>
            <a:pPr marL="457200" indent="-457200">
              <a:buFontTx/>
              <a:buAutoNum type="arabicPeriod"/>
            </a:pPr>
            <a:r>
              <a:rPr lang="en-US" sz="2400" b="0" dirty="0">
                <a:solidFill>
                  <a:schemeClr val="tx1"/>
                </a:solidFill>
              </a:rPr>
              <a:t>Integration of others into the multidisciplinary team: SCT RN coordinator, nurse practitioner, clinical administrative, SCT financial coordinator, SCT RN educator, SCT pharmacist.</a:t>
            </a:r>
          </a:p>
          <a:p>
            <a:pPr marL="457200" indent="-457200">
              <a:buFontTx/>
              <a:buAutoNum type="arabicPeriod"/>
            </a:pPr>
            <a:r>
              <a:rPr lang="en-US" sz="2400" b="0" dirty="0">
                <a:solidFill>
                  <a:schemeClr val="tx1"/>
                </a:solidFill>
              </a:rPr>
              <a:t>Identification of a benchmark for the number of SCT hospitalist/APP required in our service based on patient numbers and complexity (interrogated NMDP, CIBMTR, ASTCT, and other big centers such as CHLA, Seattle, MSKCC, Boston). </a:t>
            </a:r>
          </a:p>
          <a:p>
            <a:pPr marL="457200" indent="-457200">
              <a:buFontTx/>
              <a:buAutoNum type="arabicPeriod"/>
            </a:pPr>
            <a:r>
              <a:rPr lang="en-US" sz="2400" b="0" dirty="0">
                <a:solidFill>
                  <a:schemeClr val="tx1"/>
                </a:solidFill>
              </a:rPr>
              <a:t>Breaking down Inpatient versus Outpatient team needs by performing A3 SCT intake and A3 outpatient improvement processes. </a:t>
            </a:r>
          </a:p>
          <a:p>
            <a:pPr marL="457200" indent="-457200">
              <a:buFontTx/>
              <a:buAutoNum type="arabicPeriod"/>
            </a:pPr>
            <a:r>
              <a:rPr lang="en-US" sz="2400" b="0" dirty="0">
                <a:solidFill>
                  <a:schemeClr val="tx1"/>
                </a:solidFill>
              </a:rPr>
              <a:t>Appointment of one of my collaborators as FACT Medical Director. </a:t>
            </a:r>
          </a:p>
          <a:p>
            <a:pPr marL="457200" indent="-457200">
              <a:buFontTx/>
              <a:buAutoNum type="arabicPeriod"/>
            </a:pPr>
            <a:r>
              <a:rPr lang="en-US" sz="2400" b="0" dirty="0">
                <a:solidFill>
                  <a:schemeClr val="tx1"/>
                </a:solidFill>
              </a:rPr>
              <a:t>Implementation of inpatient rounds twice a week (Tuesday/Friday) to increase the opportunity to discuss patient care amongst providers and therefore provide more continuity.</a:t>
            </a:r>
          </a:p>
          <a:p>
            <a:pPr marL="457200" indent="-457200">
              <a:buFontTx/>
              <a:buAutoNum type="arabicPeriod"/>
            </a:pPr>
            <a:r>
              <a:rPr lang="en-US" sz="2400" b="0" dirty="0">
                <a:solidFill>
                  <a:schemeClr val="tx1"/>
                </a:solidFill>
              </a:rPr>
              <a:t>Implementation of a </a:t>
            </a:r>
            <a:r>
              <a:rPr lang="en-US" sz="2400" b="0" i="1" dirty="0">
                <a:solidFill>
                  <a:schemeClr val="tx1"/>
                </a:solidFill>
              </a:rPr>
              <a:t>360 Direction Process</a:t>
            </a:r>
            <a:r>
              <a:rPr lang="en-US" sz="2400" b="0" dirty="0">
                <a:solidFill>
                  <a:schemeClr val="tx1"/>
                </a:solidFill>
              </a:rPr>
              <a:t>, a powerful tool for giving and receiving direction. This process is a two-way responsibility process which will create substantial clarity on the task’s </a:t>
            </a:r>
            <a:r>
              <a:rPr lang="en-US" sz="2400" b="0" i="1" dirty="0">
                <a:solidFill>
                  <a:schemeClr val="tx1"/>
                </a:solidFill>
              </a:rPr>
              <a:t>Vision</a:t>
            </a:r>
            <a:r>
              <a:rPr lang="en-US" sz="2400" b="0" dirty="0">
                <a:solidFill>
                  <a:schemeClr val="tx1"/>
                </a:solidFill>
              </a:rPr>
              <a:t> and </a:t>
            </a:r>
            <a:r>
              <a:rPr lang="en-US" sz="2400" b="0" i="1" dirty="0">
                <a:solidFill>
                  <a:schemeClr val="tx1"/>
                </a:solidFill>
              </a:rPr>
              <a:t>Definition</a:t>
            </a:r>
            <a:r>
              <a:rPr lang="en-US" sz="2400" b="0" dirty="0">
                <a:solidFill>
                  <a:schemeClr val="tx1"/>
                </a:solidFill>
              </a:rPr>
              <a:t> of </a:t>
            </a:r>
            <a:r>
              <a:rPr lang="en-US" sz="2400" b="0" i="1" dirty="0">
                <a:solidFill>
                  <a:schemeClr val="tx1"/>
                </a:solidFill>
              </a:rPr>
              <a:t>Done</a:t>
            </a:r>
            <a:r>
              <a:rPr lang="en-US" sz="2400" b="0" dirty="0">
                <a:solidFill>
                  <a:schemeClr val="tx1"/>
                </a:solidFill>
              </a:rPr>
              <a:t>, while any needed </a:t>
            </a:r>
            <a:r>
              <a:rPr lang="en-US" sz="2400" b="0" i="1" dirty="0">
                <a:solidFill>
                  <a:schemeClr val="tx1"/>
                </a:solidFill>
              </a:rPr>
              <a:t>Resources</a:t>
            </a:r>
            <a:r>
              <a:rPr lang="en-US" sz="2400" b="0" dirty="0">
                <a:solidFill>
                  <a:schemeClr val="tx1"/>
                </a:solidFill>
              </a:rPr>
              <a:t> will also be identified and provided. This new process will significantly improve communication and efficiency.</a:t>
            </a:r>
          </a:p>
          <a:p>
            <a:pPr marL="457200" indent="-457200">
              <a:buFontTx/>
              <a:buAutoNum type="arabicPeriod"/>
            </a:pPr>
            <a:endParaRPr lang="en-US" sz="2400" b="0" dirty="0">
              <a:solidFill>
                <a:schemeClr val="tx1"/>
              </a:solidFill>
            </a:endParaRPr>
          </a:p>
          <a:p>
            <a:pPr marL="457200" indent="-457200">
              <a:buFontTx/>
              <a:buAutoNum type="arabicPeriod"/>
            </a:pPr>
            <a:endParaRPr lang="en-US" sz="2400" b="0" dirty="0">
              <a:solidFill>
                <a:schemeClr val="tx1"/>
              </a:solidFill>
            </a:endParaRPr>
          </a:p>
          <a:p>
            <a:pPr marL="457200" indent="-457200">
              <a:buFontTx/>
              <a:buAutoNum type="arabicPeriod"/>
            </a:pPr>
            <a:endParaRPr lang="en-US" sz="2400" b="0" dirty="0">
              <a:solidFill>
                <a:schemeClr val="tx1"/>
              </a:solidFill>
            </a:endParaRPr>
          </a:p>
          <a:p>
            <a:r>
              <a:rPr lang="en-US" sz="2400" b="0" dirty="0">
                <a:solidFill>
                  <a:schemeClr val="tx1"/>
                </a:solidFill>
              </a:rPr>
              <a:t> </a:t>
            </a:r>
          </a:p>
        </p:txBody>
      </p:sp>
      <p:sp>
        <p:nvSpPr>
          <p:cNvPr id="10" name="TextBox 9">
            <a:extLst>
              <a:ext uri="{FF2B5EF4-FFF2-40B4-BE49-F238E27FC236}">
                <a16:creationId xmlns:a16="http://schemas.microsoft.com/office/drawing/2014/main" id="{517A0A49-0804-73A7-3EE0-0BEC72F40AF4}"/>
              </a:ext>
            </a:extLst>
          </p:cNvPr>
          <p:cNvSpPr txBox="1"/>
          <p:nvPr/>
        </p:nvSpPr>
        <p:spPr>
          <a:xfrm>
            <a:off x="427616" y="6012478"/>
            <a:ext cx="11138298" cy="9694962"/>
          </a:xfrm>
          <a:prstGeom prst="rect">
            <a:avLst/>
          </a:prstGeom>
          <a:noFill/>
        </p:spPr>
        <p:txBody>
          <a:bodyPr wrap="square" rtlCol="0">
            <a:spAutoFit/>
          </a:bodyPr>
          <a:lstStyle/>
          <a:p>
            <a:r>
              <a:rPr lang="en-US" sz="2400" b="0" dirty="0">
                <a:solidFill>
                  <a:schemeClr val="tx1"/>
                </a:solidFill>
              </a:rPr>
              <a:t>I joined the Pediatric Division of Hematology, Oncology, Stem Cell Transplantation and Regenerative Medicine (PHOSCTRM) at Stanford University as an Associate Professor in September 2017. Since April 2019, I have served as </a:t>
            </a:r>
            <a:r>
              <a:rPr lang="en-US" sz="2400" b="0" i="1" dirty="0">
                <a:solidFill>
                  <a:schemeClr val="tx1"/>
                </a:solidFill>
              </a:rPr>
              <a:t>Medical Director of the Inpatient Services</a:t>
            </a:r>
            <a:r>
              <a:rPr lang="en-US" sz="2400" b="0" dirty="0">
                <a:solidFill>
                  <a:schemeClr val="tx1"/>
                </a:solidFill>
              </a:rPr>
              <a:t>, where I am responsible for establishing and executing the vision of the clinical program. </a:t>
            </a:r>
          </a:p>
          <a:p>
            <a:r>
              <a:rPr lang="en-US" sz="2400" b="0" dirty="0">
                <a:solidFill>
                  <a:schemeClr val="tx1"/>
                </a:solidFill>
              </a:rPr>
              <a:t>In August 2020, I became </a:t>
            </a:r>
            <a:r>
              <a:rPr lang="en-US" sz="2400" b="0" i="1" dirty="0">
                <a:solidFill>
                  <a:schemeClr val="tx1"/>
                </a:solidFill>
              </a:rPr>
              <a:t>Section Chief </a:t>
            </a:r>
            <a:r>
              <a:rPr lang="en-US" sz="2400" b="0" dirty="0">
                <a:solidFill>
                  <a:schemeClr val="tx1"/>
                </a:solidFill>
              </a:rPr>
              <a:t>of the Stem Cell Transplantation and Regenerative Medicine (SCTRM) Section in the newly merged Division of PHOSCTRM, and </a:t>
            </a:r>
            <a:r>
              <a:rPr lang="en-US" sz="2400" b="0" i="1" dirty="0">
                <a:solidFill>
                  <a:schemeClr val="tx1"/>
                </a:solidFill>
              </a:rPr>
              <a:t>Co-Director of the Bass Center </a:t>
            </a:r>
            <a:r>
              <a:rPr lang="en-US" sz="2400" b="0" dirty="0">
                <a:solidFill>
                  <a:schemeClr val="tx1"/>
                </a:solidFill>
              </a:rPr>
              <a:t>for Childhood Cancer and Blood Diseases. </a:t>
            </a:r>
          </a:p>
          <a:p>
            <a:r>
              <a:rPr lang="en-US" sz="2400" b="0" dirty="0">
                <a:solidFill>
                  <a:schemeClr val="tx1"/>
                </a:solidFill>
              </a:rPr>
              <a:t>I lead a team of 13 Faculty and 2 Instructors, and I partner closely with the Chief of the Division of Pediatric Hospital Medicine and the APP leadership to manage a team of over 12 hospitalists and nurse practitioners between inpatient and outpatient services. Additionally, I lead a laboratory focused on translational research, where I supervise and mentor &gt;10 lab members (fellows, postdocs and technicians). </a:t>
            </a:r>
          </a:p>
          <a:p>
            <a:endParaRPr lang="en-US" sz="2400" b="0" dirty="0">
              <a:solidFill>
                <a:schemeClr val="tx1"/>
              </a:solidFill>
            </a:endParaRPr>
          </a:p>
          <a:p>
            <a:r>
              <a:rPr lang="en-US" sz="2400" b="0" dirty="0">
                <a:solidFill>
                  <a:schemeClr val="tx1"/>
                </a:solidFill>
              </a:rPr>
              <a:t>In my leadership roles, I aim to create a new identity of the SCTRM Section, in which a culture of psychological safety, mutual respect and enthusiasm for scientific advancements are the pillars. </a:t>
            </a:r>
          </a:p>
          <a:p>
            <a:endParaRPr lang="en-US" sz="2400" b="0" dirty="0">
              <a:solidFill>
                <a:schemeClr val="tx1"/>
              </a:solidFill>
            </a:endParaRPr>
          </a:p>
          <a:p>
            <a:r>
              <a:rPr lang="en-US"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One of the biggest issues of the former inpatient service organization was the lack of continuity and connection between individual faculty and inpatient medical staff members. This lack of connection translated into a fragmentation of clinical care, negatively impacting patients and their families as well as a myriad of other providers (nurses, social workers, etc.). </a:t>
            </a:r>
          </a:p>
          <a:p>
            <a:endParaRPr lang="en-US" sz="2400" b="0" dirty="0">
              <a:solidFill>
                <a:schemeClr val="tx1"/>
              </a:solidFill>
            </a:endParaRPr>
          </a:p>
        </p:txBody>
      </p:sp>
      <p:sp>
        <p:nvSpPr>
          <p:cNvPr id="11" name="TextBox 10">
            <a:extLst>
              <a:ext uri="{FF2B5EF4-FFF2-40B4-BE49-F238E27FC236}">
                <a16:creationId xmlns:a16="http://schemas.microsoft.com/office/drawing/2014/main" id="{1668EC34-6E51-812C-6505-3BFBCC371FB9}"/>
              </a:ext>
            </a:extLst>
          </p:cNvPr>
          <p:cNvSpPr txBox="1"/>
          <p:nvPr/>
        </p:nvSpPr>
        <p:spPr>
          <a:xfrm>
            <a:off x="28651200" y="12391370"/>
            <a:ext cx="15094771" cy="8956298"/>
          </a:xfrm>
          <a:prstGeom prst="rect">
            <a:avLst/>
          </a:prstGeom>
          <a:noFill/>
        </p:spPr>
        <p:txBody>
          <a:bodyPr wrap="square" rtlCol="0">
            <a:spAutoFit/>
          </a:bodyPr>
          <a:lstStyle/>
          <a:p>
            <a:r>
              <a:rPr lang="en-US" sz="2400" b="0" dirty="0">
                <a:solidFill>
                  <a:schemeClr val="tx1"/>
                </a:solidFill>
              </a:rPr>
              <a:t>There are areas that still need work:</a:t>
            </a:r>
          </a:p>
          <a:p>
            <a:pPr marL="342900" indent="-342900">
              <a:buFontTx/>
              <a:buChar char="-"/>
            </a:pPr>
            <a:r>
              <a:rPr lang="en-US" sz="2400" b="0" u="sng" dirty="0">
                <a:solidFill>
                  <a:schemeClr val="tx1"/>
                </a:solidFill>
              </a:rPr>
              <a:t>Intake process</a:t>
            </a:r>
            <a:r>
              <a:rPr lang="en-US" sz="2400" b="0" dirty="0">
                <a:solidFill>
                  <a:schemeClr val="tx1"/>
                </a:solidFill>
              </a:rPr>
              <a:t>: I am currently working on creating a checklist to be utilized by the Attendings and the nurse coordinators when we present the patient and the treatment plan to the team. The presence of this checklist will make the presentation more efficient and focused and will guarantee that all critical items have been evaluated. Additionally, I am instituting a second signature. There will be a pool of Attendings divided by expertise who will sign a patient work up after the primary Attending. This implementation will increase patient safety and will improve teamwork.</a:t>
            </a:r>
          </a:p>
          <a:p>
            <a:pPr marL="342900" indent="-342900">
              <a:buFontTx/>
              <a:buChar char="-"/>
            </a:pPr>
            <a:r>
              <a:rPr lang="en-US" sz="2400" b="0" u="sng" dirty="0">
                <a:solidFill>
                  <a:schemeClr val="tx1"/>
                </a:solidFill>
              </a:rPr>
              <a:t>Outpatient clinic</a:t>
            </a:r>
            <a:r>
              <a:rPr lang="en-US" sz="2400" b="0" dirty="0">
                <a:solidFill>
                  <a:schemeClr val="tx1"/>
                </a:solidFill>
              </a:rPr>
              <a:t>: I am in the process of recruiting a new NP for staffing the outpatient clinic with 2 providers Monday through Friday. With the increased number of referrals and of transplants, the volume of the outpatient clinic is growing. Additionally, I am restructuring the clinic staffing, asking 2 Attendings to be in clinic every day. There will be 1 Doctor of the Day to see acute post-HSCT follow up, and 1 Attending for consults and conference cares.</a:t>
            </a:r>
          </a:p>
          <a:p>
            <a:pPr marL="342900" indent="-342900">
              <a:buFontTx/>
              <a:buChar char="-"/>
            </a:pPr>
            <a:r>
              <a:rPr lang="en-US" sz="2400" b="0" u="sng" dirty="0">
                <a:solidFill>
                  <a:schemeClr val="tx1"/>
                </a:solidFill>
              </a:rPr>
              <a:t>Integration between standard of care and translational research</a:t>
            </a:r>
            <a:r>
              <a:rPr lang="en-US" sz="2400" b="0" dirty="0">
                <a:solidFill>
                  <a:schemeClr val="tx1"/>
                </a:solidFill>
              </a:rPr>
              <a:t>: our program is unique due to the presence of first-in-human clinical trials for stem cell and gene therapy approaches. Over 80% of our patients are enrolled in at least one research protocol. Currently, we have two separate teams working on standard of care and research, and my goal is to integrate these two teams to eliminate redundancy and increase efficiency across these teams.</a:t>
            </a:r>
          </a:p>
          <a:p>
            <a:pPr marL="342900" indent="-342900">
              <a:buFontTx/>
              <a:buChar char="-"/>
            </a:pPr>
            <a:r>
              <a:rPr lang="en-US" sz="2400" b="0" u="sng" dirty="0">
                <a:solidFill>
                  <a:schemeClr val="tx1"/>
                </a:solidFill>
              </a:rPr>
              <a:t>Team building</a:t>
            </a:r>
            <a:r>
              <a:rPr lang="en-US" sz="2400" b="0" dirty="0">
                <a:solidFill>
                  <a:schemeClr val="tx1"/>
                </a:solidFill>
              </a:rPr>
              <a:t>: due to the pandemic, our in-person activities have been limited in the last 2+ years. Having recruited 4 new Faculty in the last 2 years, with 2 joining now, it is of utmost importance to create in-person team buildings events. To this goal, I am organizing an in person SCTRM Section retreat. This retreat will have a first portion dedicated to the Faculty and has the goal of sharing my vision and gathering input from the team to design the direction for the future. The second portion, will be open to the rest of the clinical team (both standard of care and research teams). The retreat will become an annual event where we will establish a joint mission statement that will </a:t>
            </a:r>
            <a:r>
              <a:rPr lang="en-US" sz="2400" b="0">
                <a:solidFill>
                  <a:schemeClr val="tx1"/>
                </a:solidFill>
              </a:rPr>
              <a:t>anchor the </a:t>
            </a:r>
            <a:r>
              <a:rPr lang="en-US" sz="2400" b="0" dirty="0">
                <a:solidFill>
                  <a:schemeClr val="tx1"/>
                </a:solidFill>
              </a:rPr>
              <a:t>team to our goals and vision. </a:t>
            </a:r>
          </a:p>
        </p:txBody>
      </p:sp>
      <p:pic>
        <p:nvPicPr>
          <p:cNvPr id="15" name="Picture 14">
            <a:extLst>
              <a:ext uri="{FF2B5EF4-FFF2-40B4-BE49-F238E27FC236}">
                <a16:creationId xmlns:a16="http://schemas.microsoft.com/office/drawing/2014/main" id="{1DB45D68-C84E-CCF0-1795-7ABEB43A3AEF}"/>
              </a:ext>
            </a:extLst>
          </p:cNvPr>
          <p:cNvPicPr>
            <a:picLocks noChangeAspect="1"/>
          </p:cNvPicPr>
          <p:nvPr/>
        </p:nvPicPr>
        <p:blipFill>
          <a:blip r:embed="rId4"/>
          <a:stretch>
            <a:fillRect/>
          </a:stretch>
        </p:blipFill>
        <p:spPr>
          <a:xfrm>
            <a:off x="427616" y="1905000"/>
            <a:ext cx="4770118" cy="2273417"/>
          </a:xfrm>
          <a:prstGeom prst="rect">
            <a:avLst/>
          </a:prstGeom>
        </p:spPr>
      </p:pic>
      <p:pic>
        <p:nvPicPr>
          <p:cNvPr id="18" name="Picture 17">
            <a:extLst>
              <a:ext uri="{FF2B5EF4-FFF2-40B4-BE49-F238E27FC236}">
                <a16:creationId xmlns:a16="http://schemas.microsoft.com/office/drawing/2014/main" id="{D8759CF0-8CED-D3AB-C82B-F4E480981CB6}"/>
              </a:ext>
            </a:extLst>
          </p:cNvPr>
          <p:cNvPicPr>
            <a:picLocks noChangeAspect="1"/>
          </p:cNvPicPr>
          <p:nvPr/>
        </p:nvPicPr>
        <p:blipFill>
          <a:blip r:embed="rId5"/>
          <a:stretch>
            <a:fillRect/>
          </a:stretch>
        </p:blipFill>
        <p:spPr>
          <a:xfrm>
            <a:off x="15173827" y="15512589"/>
            <a:ext cx="10647946" cy="6356811"/>
          </a:xfrm>
          <a:prstGeom prst="rect">
            <a:avLst/>
          </a:prstGeom>
          <a:ln w="34925">
            <a:solidFill>
              <a:srgbClr val="FF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B0E7-3CEA-8BB3-C1B3-940FBD13713C}"/>
              </a:ext>
            </a:extLst>
          </p:cNvPr>
          <p:cNvSpPr>
            <a:spLocks noGrp="1"/>
          </p:cNvSpPr>
          <p:nvPr>
            <p:ph type="title"/>
          </p:nvPr>
        </p:nvSpPr>
        <p:spPr/>
        <p:txBody>
          <a:bodyPr/>
          <a:lstStyle/>
          <a:p>
            <a:r>
              <a:rPr lang="en-US" sz="9600" dirty="0"/>
              <a:t>Please take a moment to provide feedback for </a:t>
            </a:r>
            <a:r>
              <a:rPr lang="en-US" sz="9600" b="0" i="0" dirty="0">
                <a:solidFill>
                  <a:srgbClr val="000000"/>
                </a:solidFill>
                <a:effectLst/>
                <a:latin typeface="Segoe UI" panose="020B0502040204020203" pitchFamily="34" charset="0"/>
              </a:rPr>
              <a:t>Alice Bertaina</a:t>
            </a:r>
            <a:endParaRPr lang="en-US" sz="9600" dirty="0"/>
          </a:p>
        </p:txBody>
      </p:sp>
      <p:pic>
        <p:nvPicPr>
          <p:cNvPr id="5" name="Content Placeholder 4" descr="Qr code&#10;&#10;Description automatically generated">
            <a:extLst>
              <a:ext uri="{FF2B5EF4-FFF2-40B4-BE49-F238E27FC236}">
                <a16:creationId xmlns:a16="http://schemas.microsoft.com/office/drawing/2014/main" id="{6D5297A5-3B6D-7821-B5B0-6471FAD72E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5756" y="5257800"/>
            <a:ext cx="15279688" cy="15279688"/>
          </a:xfrm>
        </p:spPr>
      </p:pic>
    </p:spTree>
    <p:extLst>
      <p:ext uri="{BB962C8B-B14F-4D97-AF65-F5344CB8AC3E}">
        <p14:creationId xmlns:p14="http://schemas.microsoft.com/office/powerpoint/2010/main" val="1825294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40f852-b2ce-4abd-b4ea-fd59f9919b84" xsi:nil="true"/>
    <lcf76f155ced4ddcb4097134ff3c332f xmlns="9de26db2-8f74-467a-b098-607b68b0f47a">
      <Terms xmlns="http://schemas.microsoft.com/office/infopath/2007/PartnerControls"/>
    </lcf76f155ced4ddcb4097134ff3c332f>
    <dateandtime xmlns="9de26db2-8f74-467a-b098-607b68b0f4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52FBB7F2296945BF03CAD5D41A6A1E" ma:contentTypeVersion="19" ma:contentTypeDescription="Create a new document." ma:contentTypeScope="" ma:versionID="fd73f70df6afe210a957129640b1b25f">
  <xsd:schema xmlns:xsd="http://www.w3.org/2001/XMLSchema" xmlns:xs="http://www.w3.org/2001/XMLSchema" xmlns:p="http://schemas.microsoft.com/office/2006/metadata/properties" xmlns:ns2="9de26db2-8f74-467a-b098-607b68b0f47a" xmlns:ns3="9a40f852-b2ce-4abd-b4ea-fd59f9919b84" targetNamespace="http://schemas.microsoft.com/office/2006/metadata/properties" ma:root="true" ma:fieldsID="a63002ba4f4e67b1754c371834fa1e3f" ns2:_="" ns3:_="">
    <xsd:import namespace="9de26db2-8f74-467a-b098-607b68b0f47a"/>
    <xsd:import namespace="9a40f852-b2ce-4abd-b4ea-fd59f9919b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dateandti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26db2-8f74-467a-b098-607b68b0f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d74987-fef7-4bf0-a19e-8932986c175f" ma:termSetId="09814cd3-568e-fe90-9814-8d621ff8fb84" ma:anchorId="fba54fb3-c3e1-fe81-a776-ca4b69148c4d" ma:open="true" ma:isKeyword="false">
      <xsd:complexType>
        <xsd:sequence>
          <xsd:element ref="pc:Terms" minOccurs="0" maxOccurs="1"/>
        </xsd:sequence>
      </xsd:complexType>
    </xsd:element>
    <xsd:element name="dateandtime" ma:index="24" nillable="true" ma:displayName="date and time" ma:format="DateTime" ma:internalName="dateand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40f852-b2ce-4abd-b4ea-fd59f9919b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ee865e-4bb4-4ba7-980b-c295fec7dc1f}" ma:internalName="TaxCatchAll" ma:showField="CatchAllData" ma:web="9a40f852-b2ce-4abd-b4ea-fd59f9919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18AD7-1228-42F3-ABA4-217FE0AB193D}">
  <ds:schemaRefs>
    <ds:schemaRef ds:uri="http://schemas.microsoft.com/office/2006/metadata/properties"/>
    <ds:schemaRef ds:uri="http://schemas.microsoft.com/office/infopath/2007/PartnerControls"/>
    <ds:schemaRef ds:uri="9a40f852-b2ce-4abd-b4ea-fd59f9919b84"/>
    <ds:schemaRef ds:uri="9de26db2-8f74-467a-b098-607b68b0f47a"/>
  </ds:schemaRefs>
</ds:datastoreItem>
</file>

<file path=customXml/itemProps2.xml><?xml version="1.0" encoding="utf-8"?>
<ds:datastoreItem xmlns:ds="http://schemas.openxmlformats.org/officeDocument/2006/customXml" ds:itemID="{D4942B45-8DE1-4156-9585-2E90BF003A13}">
  <ds:schemaRefs>
    <ds:schemaRef ds:uri="http://schemas.microsoft.com/sharepoint/v3/contenttype/forms"/>
  </ds:schemaRefs>
</ds:datastoreItem>
</file>

<file path=customXml/itemProps3.xml><?xml version="1.0" encoding="utf-8"?>
<ds:datastoreItem xmlns:ds="http://schemas.openxmlformats.org/officeDocument/2006/customXml" ds:itemID="{19C03110-492E-485A-9E01-4E8CD9EC3847}"/>
</file>

<file path=docProps/app.xml><?xml version="1.0" encoding="utf-8"?>
<Properties xmlns="http://schemas.openxmlformats.org/officeDocument/2006/extended-properties" xmlns:vt="http://schemas.openxmlformats.org/officeDocument/2006/docPropsVTypes">
  <TotalTime>31982</TotalTime>
  <Words>1496</Words>
  <Application>Microsoft Office PowerPoint</Application>
  <PresentationFormat>Custom</PresentationFormat>
  <Paragraphs>52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Segoe UI</vt:lpstr>
      <vt:lpstr>Wingdings</vt:lpstr>
      <vt:lpstr>Default Design</vt:lpstr>
      <vt:lpstr>  Towards a transdisciplinary team: reshuffling a world-class stem cell transplantation program.    Alice Bertaina, MD, PhD Associate Professor of Pediatrics Department of Pediatrics Stanford School of Medicine   </vt:lpstr>
      <vt:lpstr>Please take a moment to provide feedback for Alice Bertaina</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E 24 by 48</dc:title>
  <dc:creator>Cindy Kranz</dc:creator>
  <cp:lastModifiedBy>Colleen Wainwright</cp:lastModifiedBy>
  <cp:revision>334</cp:revision>
  <dcterms:created xsi:type="dcterms:W3CDTF">2013-04-28T16:43:06Z</dcterms:created>
  <dcterms:modified xsi:type="dcterms:W3CDTF">2022-12-06T14:16:38Z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0x0101006152FBB7F2296945BF03CAD5D41A6A1E</vt:lpwstr>
  </property>
  <property fmtid="{D5CDD505-2E9C-101B-9397-08002B2CF9AE}" pid="3" name="MediaServiceImageTags">
    <vt:lpwstr/>
  </property>
</Properties>
</file>