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0" r:id="rId6"/>
  </p:sldIdLst>
  <p:sldSz cx="43891200" cy="21945600"/>
  <p:notesSz cx="6953250" cy="9239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300" b="1" kern="1200">
        <a:solidFill>
          <a:srgbClr val="FF99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300" b="1" kern="1200">
        <a:solidFill>
          <a:srgbClr val="FF99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300" b="1" kern="1200">
        <a:solidFill>
          <a:srgbClr val="FF99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300" b="1" kern="1200">
        <a:solidFill>
          <a:srgbClr val="FF99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B2E3"/>
    <a:srgbClr val="318B53"/>
    <a:srgbClr val="990000"/>
    <a:srgbClr val="FD3903"/>
    <a:srgbClr val="FC534B"/>
    <a:srgbClr val="FF9900"/>
    <a:srgbClr val="FF6600"/>
    <a:srgbClr val="FFFADD"/>
    <a:srgbClr val="FFFDF3"/>
    <a:srgbClr val="FEF1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04EB99-1E85-449D-9BE9-BBB64D8C6751}" v="1" dt="2022-12-06T14:08:18.9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3658" autoAdjust="0"/>
    <p:restoredTop sz="94971" autoAdjust="0"/>
  </p:normalViewPr>
  <p:slideViewPr>
    <p:cSldViewPr>
      <p:cViewPr varScale="1">
        <p:scale>
          <a:sx n="32" d="100"/>
          <a:sy n="32" d="100"/>
        </p:scale>
        <p:origin x="505" y="109"/>
      </p:cViewPr>
      <p:guideLst>
        <p:guide orient="horz" pos="6912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lleen Wainwright" userId="f3a4a9bb-2591-4c68-b1c6-3f2fda04774a" providerId="ADAL" clId="{9904EB99-1E85-449D-9BE9-BBB64D8C6751}"/>
    <pc:docChg chg="undo custSel addSld modSld">
      <pc:chgData name="Colleen Wainwright" userId="f3a4a9bb-2591-4c68-b1c6-3f2fda04774a" providerId="ADAL" clId="{9904EB99-1E85-449D-9BE9-BBB64D8C6751}" dt="2022-12-06T14:08:26.905" v="55" actId="1076"/>
      <pc:docMkLst>
        <pc:docMk/>
      </pc:docMkLst>
      <pc:sldChg chg="addSp delSp modSp new mod">
        <pc:chgData name="Colleen Wainwright" userId="f3a4a9bb-2591-4c68-b1c6-3f2fda04774a" providerId="ADAL" clId="{9904EB99-1E85-449D-9BE9-BBB64D8C6751}" dt="2022-12-06T14:08:26.905" v="55" actId="1076"/>
        <pc:sldMkLst>
          <pc:docMk/>
          <pc:sldMk cId="423127671" sldId="260"/>
        </pc:sldMkLst>
        <pc:spChg chg="mod">
          <ac:chgData name="Colleen Wainwright" userId="f3a4a9bb-2591-4c68-b1c6-3f2fda04774a" providerId="ADAL" clId="{9904EB99-1E85-449D-9BE9-BBB64D8C6751}" dt="2022-12-06T14:07:43.169" v="50" actId="20577"/>
          <ac:spMkLst>
            <pc:docMk/>
            <pc:sldMk cId="423127671" sldId="260"/>
            <ac:spMk id="2" creationId="{D5D0944B-057A-9EFD-0863-8FD54DBEAC1C}"/>
          </ac:spMkLst>
        </pc:spChg>
        <pc:spChg chg="del">
          <ac:chgData name="Colleen Wainwright" userId="f3a4a9bb-2591-4c68-b1c6-3f2fda04774a" providerId="ADAL" clId="{9904EB99-1E85-449D-9BE9-BBB64D8C6751}" dt="2022-12-06T14:08:18.997" v="51"/>
          <ac:spMkLst>
            <pc:docMk/>
            <pc:sldMk cId="423127671" sldId="260"/>
            <ac:spMk id="3" creationId="{DFFDDFF1-89A1-3370-5E49-E32C88AC3347}"/>
          </ac:spMkLst>
        </pc:spChg>
        <pc:picChg chg="add mod">
          <ac:chgData name="Colleen Wainwright" userId="f3a4a9bb-2591-4c68-b1c6-3f2fda04774a" providerId="ADAL" clId="{9904EB99-1E85-449D-9BE9-BBB64D8C6751}" dt="2022-12-06T14:08:26.905" v="55" actId="1076"/>
          <ac:picMkLst>
            <pc:docMk/>
            <pc:sldMk cId="423127671" sldId="260"/>
            <ac:picMk id="5" creationId="{1E3A88DF-492B-34DE-305F-66BD067D4868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4510BC-40E5-4209-A471-06E31A2DC6E2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ACCD1D2-3686-4986-BD51-5589810C1DE6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4000" b="1" dirty="0"/>
            <a:t>Iterate</a:t>
          </a:r>
          <a:r>
            <a:rPr lang="en-US" sz="3600" dirty="0"/>
            <a:t> discharge prescription review process to improve efficiency and impact.</a:t>
          </a:r>
        </a:p>
      </dgm:t>
    </dgm:pt>
    <dgm:pt modelId="{7B334312-C560-4C59-935D-2F61A6F534B1}" type="parTrans" cxnId="{4944944D-6F07-495D-A667-000C513E604E}">
      <dgm:prSet/>
      <dgm:spPr/>
      <dgm:t>
        <a:bodyPr/>
        <a:lstStyle/>
        <a:p>
          <a:endParaRPr lang="en-US"/>
        </a:p>
      </dgm:t>
    </dgm:pt>
    <dgm:pt modelId="{C1D0BE77-D9B1-4595-86C4-1405CA40351D}" type="sibTrans" cxnId="{4944944D-6F07-495D-A667-000C513E604E}">
      <dgm:prSet/>
      <dgm:spPr/>
      <dgm:t>
        <a:bodyPr/>
        <a:lstStyle/>
        <a:p>
          <a:endParaRPr lang="en-US"/>
        </a:p>
      </dgm:t>
    </dgm:pt>
    <dgm:pt modelId="{5D793A14-CB77-4FA4-A8C2-4084D9EC6205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4000" b="1" dirty="0"/>
            <a:t>Operationalize</a:t>
          </a:r>
          <a:r>
            <a:rPr lang="en-US" sz="3600" dirty="0"/>
            <a:t> additional interventions to improve discharge prescribing.</a:t>
          </a:r>
        </a:p>
      </dgm:t>
    </dgm:pt>
    <dgm:pt modelId="{2F1C13DD-3EB7-4DE5-93F8-22FBA28CE9CF}" type="parTrans" cxnId="{E17A6EA1-A826-45FF-A2B8-94659252363B}">
      <dgm:prSet/>
      <dgm:spPr/>
      <dgm:t>
        <a:bodyPr/>
        <a:lstStyle/>
        <a:p>
          <a:endParaRPr lang="en-US"/>
        </a:p>
      </dgm:t>
    </dgm:pt>
    <dgm:pt modelId="{3360B55A-E34D-4DF5-9E68-6FFCD9CE5E18}" type="sibTrans" cxnId="{E17A6EA1-A826-45FF-A2B8-94659252363B}">
      <dgm:prSet/>
      <dgm:spPr/>
      <dgm:t>
        <a:bodyPr/>
        <a:lstStyle/>
        <a:p>
          <a:endParaRPr lang="en-US"/>
        </a:p>
      </dgm:t>
    </dgm:pt>
    <dgm:pt modelId="{46F1DDAF-CC6E-4F0B-A587-910E1415D120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4000" b="1" dirty="0"/>
            <a:t>Expand</a:t>
          </a:r>
          <a:r>
            <a:rPr lang="en-US" sz="3600" dirty="0"/>
            <a:t> ambulatory ASP efforts into new areas.</a:t>
          </a:r>
        </a:p>
      </dgm:t>
    </dgm:pt>
    <dgm:pt modelId="{A328887D-0AB9-44A9-A75C-CA6343454C5C}" type="parTrans" cxnId="{A24A9B0A-18D4-4362-8E39-D0EB6BF6921E}">
      <dgm:prSet/>
      <dgm:spPr/>
      <dgm:t>
        <a:bodyPr/>
        <a:lstStyle/>
        <a:p>
          <a:endParaRPr lang="en-US"/>
        </a:p>
      </dgm:t>
    </dgm:pt>
    <dgm:pt modelId="{9CFB7C43-6A03-4A9F-8DEB-C6D37A355C6D}" type="sibTrans" cxnId="{A24A9B0A-18D4-4362-8E39-D0EB6BF6921E}">
      <dgm:prSet/>
      <dgm:spPr/>
      <dgm:t>
        <a:bodyPr/>
        <a:lstStyle/>
        <a:p>
          <a:endParaRPr lang="en-US"/>
        </a:p>
      </dgm:t>
    </dgm:pt>
    <dgm:pt modelId="{9244FFF8-D268-4B25-97DF-9A7CE4F4D8F5}" type="pres">
      <dgm:prSet presAssocID="{AD4510BC-40E5-4209-A471-06E31A2DC6E2}" presName="Name0" presStyleCnt="0">
        <dgm:presLayoutVars>
          <dgm:chMax val="7"/>
          <dgm:chPref val="7"/>
          <dgm:dir/>
        </dgm:presLayoutVars>
      </dgm:prSet>
      <dgm:spPr/>
    </dgm:pt>
    <dgm:pt modelId="{7B16F177-9126-427F-9AB7-15A0BF898647}" type="pres">
      <dgm:prSet presAssocID="{AD4510BC-40E5-4209-A471-06E31A2DC6E2}" presName="Name1" presStyleCnt="0"/>
      <dgm:spPr/>
    </dgm:pt>
    <dgm:pt modelId="{F3A7EC9A-0C86-4FD4-808C-2A0D4B901F67}" type="pres">
      <dgm:prSet presAssocID="{AD4510BC-40E5-4209-A471-06E31A2DC6E2}" presName="cycle" presStyleCnt="0"/>
      <dgm:spPr/>
    </dgm:pt>
    <dgm:pt modelId="{0151ADF5-DDE6-4FA2-9AFF-4C0D5617EE63}" type="pres">
      <dgm:prSet presAssocID="{AD4510BC-40E5-4209-A471-06E31A2DC6E2}" presName="srcNode" presStyleLbl="node1" presStyleIdx="0" presStyleCnt="3"/>
      <dgm:spPr/>
    </dgm:pt>
    <dgm:pt modelId="{1890C728-CB91-4D44-822A-E978B7303F1B}" type="pres">
      <dgm:prSet presAssocID="{AD4510BC-40E5-4209-A471-06E31A2DC6E2}" presName="conn" presStyleLbl="parChTrans1D2" presStyleIdx="0" presStyleCnt="1"/>
      <dgm:spPr/>
    </dgm:pt>
    <dgm:pt modelId="{D9BA6BBA-F19B-432A-9027-E897B107CB2B}" type="pres">
      <dgm:prSet presAssocID="{AD4510BC-40E5-4209-A471-06E31A2DC6E2}" presName="extraNode" presStyleLbl="node1" presStyleIdx="0" presStyleCnt="3"/>
      <dgm:spPr/>
    </dgm:pt>
    <dgm:pt modelId="{B71370B5-4713-433E-8556-D51101C90E49}" type="pres">
      <dgm:prSet presAssocID="{AD4510BC-40E5-4209-A471-06E31A2DC6E2}" presName="dstNode" presStyleLbl="node1" presStyleIdx="0" presStyleCnt="3"/>
      <dgm:spPr/>
    </dgm:pt>
    <dgm:pt modelId="{B4A60907-D108-4C4E-948D-C398053041E7}" type="pres">
      <dgm:prSet presAssocID="{EACCD1D2-3686-4986-BD51-5589810C1DE6}" presName="text_1" presStyleLbl="node1" presStyleIdx="0" presStyleCnt="3" custScaleY="103832">
        <dgm:presLayoutVars>
          <dgm:bulletEnabled val="1"/>
        </dgm:presLayoutVars>
      </dgm:prSet>
      <dgm:spPr/>
    </dgm:pt>
    <dgm:pt modelId="{878E07DC-1481-4537-9CEF-8CC16CE104E7}" type="pres">
      <dgm:prSet presAssocID="{EACCD1D2-3686-4986-BD51-5589810C1DE6}" presName="accent_1" presStyleCnt="0"/>
      <dgm:spPr/>
    </dgm:pt>
    <dgm:pt modelId="{22B6AA26-3CE3-45CA-86CA-B05EBA43597B}" type="pres">
      <dgm:prSet presAssocID="{EACCD1D2-3686-4986-BD51-5589810C1DE6}" presName="accentRepeatNode" presStyleLbl="solidFgAcc1" presStyleIdx="0" presStyleCnt="3"/>
      <dgm:spPr/>
    </dgm:pt>
    <dgm:pt modelId="{ABFA6164-7EF9-4B43-9B61-7BCD9EFBCB56}" type="pres">
      <dgm:prSet presAssocID="{5D793A14-CB77-4FA4-A8C2-4084D9EC6205}" presName="text_2" presStyleLbl="node1" presStyleIdx="1" presStyleCnt="3" custScaleY="127791">
        <dgm:presLayoutVars>
          <dgm:bulletEnabled val="1"/>
        </dgm:presLayoutVars>
      </dgm:prSet>
      <dgm:spPr/>
    </dgm:pt>
    <dgm:pt modelId="{D1D39B5C-1EC3-41D3-B6FD-30F8AD1FC915}" type="pres">
      <dgm:prSet presAssocID="{5D793A14-CB77-4FA4-A8C2-4084D9EC6205}" presName="accent_2" presStyleCnt="0"/>
      <dgm:spPr/>
    </dgm:pt>
    <dgm:pt modelId="{1FE4731F-1D46-4FB9-8588-10B638ECCF0D}" type="pres">
      <dgm:prSet presAssocID="{5D793A14-CB77-4FA4-A8C2-4084D9EC6205}" presName="accentRepeatNode" presStyleLbl="solidFgAcc1" presStyleIdx="1" presStyleCnt="3"/>
      <dgm:spPr/>
    </dgm:pt>
    <dgm:pt modelId="{690F8F98-14ED-4DAB-ADE5-451B0E08C3A6}" type="pres">
      <dgm:prSet presAssocID="{46F1DDAF-CC6E-4F0B-A587-910E1415D120}" presName="text_3" presStyleLbl="node1" presStyleIdx="2" presStyleCnt="3">
        <dgm:presLayoutVars>
          <dgm:bulletEnabled val="1"/>
        </dgm:presLayoutVars>
      </dgm:prSet>
      <dgm:spPr/>
    </dgm:pt>
    <dgm:pt modelId="{2B98090F-6FE4-4C59-A02C-192E524118DE}" type="pres">
      <dgm:prSet presAssocID="{46F1DDAF-CC6E-4F0B-A587-910E1415D120}" presName="accent_3" presStyleCnt="0"/>
      <dgm:spPr/>
    </dgm:pt>
    <dgm:pt modelId="{78259D99-1C0A-4DC6-8953-69654054586C}" type="pres">
      <dgm:prSet presAssocID="{46F1DDAF-CC6E-4F0B-A587-910E1415D120}" presName="accentRepeatNode" presStyleLbl="solidFgAcc1" presStyleIdx="2" presStyleCnt="3"/>
      <dgm:spPr/>
    </dgm:pt>
  </dgm:ptLst>
  <dgm:cxnLst>
    <dgm:cxn modelId="{A24A9B0A-18D4-4362-8E39-D0EB6BF6921E}" srcId="{AD4510BC-40E5-4209-A471-06E31A2DC6E2}" destId="{46F1DDAF-CC6E-4F0B-A587-910E1415D120}" srcOrd="2" destOrd="0" parTransId="{A328887D-0AB9-44A9-A75C-CA6343454C5C}" sibTransId="{9CFB7C43-6A03-4A9F-8DEB-C6D37A355C6D}"/>
    <dgm:cxn modelId="{FC4C0B35-4071-42CE-B056-0A9381D9546C}" type="presOf" srcId="{EACCD1D2-3686-4986-BD51-5589810C1DE6}" destId="{B4A60907-D108-4C4E-948D-C398053041E7}" srcOrd="0" destOrd="0" presId="urn:microsoft.com/office/officeart/2008/layout/VerticalCurvedList"/>
    <dgm:cxn modelId="{D78B8F3C-FDAF-4D74-8C5D-F6BF4033CAD6}" type="presOf" srcId="{5D793A14-CB77-4FA4-A8C2-4084D9EC6205}" destId="{ABFA6164-7EF9-4B43-9B61-7BCD9EFBCB56}" srcOrd="0" destOrd="0" presId="urn:microsoft.com/office/officeart/2008/layout/VerticalCurvedList"/>
    <dgm:cxn modelId="{4944944D-6F07-495D-A667-000C513E604E}" srcId="{AD4510BC-40E5-4209-A471-06E31A2DC6E2}" destId="{EACCD1D2-3686-4986-BD51-5589810C1DE6}" srcOrd="0" destOrd="0" parTransId="{7B334312-C560-4C59-935D-2F61A6F534B1}" sibTransId="{C1D0BE77-D9B1-4595-86C4-1405CA40351D}"/>
    <dgm:cxn modelId="{8E58F24D-DAA0-40C3-B8D1-17A6E590E125}" type="presOf" srcId="{AD4510BC-40E5-4209-A471-06E31A2DC6E2}" destId="{9244FFF8-D268-4B25-97DF-9A7CE4F4D8F5}" srcOrd="0" destOrd="0" presId="urn:microsoft.com/office/officeart/2008/layout/VerticalCurvedList"/>
    <dgm:cxn modelId="{FDB8AFA0-F972-41CC-867D-897D214E24A9}" type="presOf" srcId="{46F1DDAF-CC6E-4F0B-A587-910E1415D120}" destId="{690F8F98-14ED-4DAB-ADE5-451B0E08C3A6}" srcOrd="0" destOrd="0" presId="urn:microsoft.com/office/officeart/2008/layout/VerticalCurvedList"/>
    <dgm:cxn modelId="{E17A6EA1-A826-45FF-A2B8-94659252363B}" srcId="{AD4510BC-40E5-4209-A471-06E31A2DC6E2}" destId="{5D793A14-CB77-4FA4-A8C2-4084D9EC6205}" srcOrd="1" destOrd="0" parTransId="{2F1C13DD-3EB7-4DE5-93F8-22FBA28CE9CF}" sibTransId="{3360B55A-E34D-4DF5-9E68-6FFCD9CE5E18}"/>
    <dgm:cxn modelId="{FC4736C2-D235-4084-9428-7551B77353C2}" type="presOf" srcId="{C1D0BE77-D9B1-4595-86C4-1405CA40351D}" destId="{1890C728-CB91-4D44-822A-E978B7303F1B}" srcOrd="0" destOrd="0" presId="urn:microsoft.com/office/officeart/2008/layout/VerticalCurvedList"/>
    <dgm:cxn modelId="{ADB38AD3-6F4B-4049-8BA4-76F61C0D9A61}" type="presParOf" srcId="{9244FFF8-D268-4B25-97DF-9A7CE4F4D8F5}" destId="{7B16F177-9126-427F-9AB7-15A0BF898647}" srcOrd="0" destOrd="0" presId="urn:microsoft.com/office/officeart/2008/layout/VerticalCurvedList"/>
    <dgm:cxn modelId="{5C5CBF35-D1B4-4486-A173-14229B2CB05C}" type="presParOf" srcId="{7B16F177-9126-427F-9AB7-15A0BF898647}" destId="{F3A7EC9A-0C86-4FD4-808C-2A0D4B901F67}" srcOrd="0" destOrd="0" presId="urn:microsoft.com/office/officeart/2008/layout/VerticalCurvedList"/>
    <dgm:cxn modelId="{3C5FFC54-09A9-461E-93C5-5D80B1BBCBE6}" type="presParOf" srcId="{F3A7EC9A-0C86-4FD4-808C-2A0D4B901F67}" destId="{0151ADF5-DDE6-4FA2-9AFF-4C0D5617EE63}" srcOrd="0" destOrd="0" presId="urn:microsoft.com/office/officeart/2008/layout/VerticalCurvedList"/>
    <dgm:cxn modelId="{269A1FAC-14A7-4CD0-A25B-9D2A4DD8904B}" type="presParOf" srcId="{F3A7EC9A-0C86-4FD4-808C-2A0D4B901F67}" destId="{1890C728-CB91-4D44-822A-E978B7303F1B}" srcOrd="1" destOrd="0" presId="urn:microsoft.com/office/officeart/2008/layout/VerticalCurvedList"/>
    <dgm:cxn modelId="{697E8B7E-15E1-4A5A-B0D6-FC427F3393F7}" type="presParOf" srcId="{F3A7EC9A-0C86-4FD4-808C-2A0D4B901F67}" destId="{D9BA6BBA-F19B-432A-9027-E897B107CB2B}" srcOrd="2" destOrd="0" presId="urn:microsoft.com/office/officeart/2008/layout/VerticalCurvedList"/>
    <dgm:cxn modelId="{92A06F08-F8F1-4ADB-B0FB-1122DCF81EFB}" type="presParOf" srcId="{F3A7EC9A-0C86-4FD4-808C-2A0D4B901F67}" destId="{B71370B5-4713-433E-8556-D51101C90E49}" srcOrd="3" destOrd="0" presId="urn:microsoft.com/office/officeart/2008/layout/VerticalCurvedList"/>
    <dgm:cxn modelId="{E217B505-8FBF-4896-A5F2-EDB36F7A6085}" type="presParOf" srcId="{7B16F177-9126-427F-9AB7-15A0BF898647}" destId="{B4A60907-D108-4C4E-948D-C398053041E7}" srcOrd="1" destOrd="0" presId="urn:microsoft.com/office/officeart/2008/layout/VerticalCurvedList"/>
    <dgm:cxn modelId="{5F06F725-4814-466A-9AA0-0945730F978A}" type="presParOf" srcId="{7B16F177-9126-427F-9AB7-15A0BF898647}" destId="{878E07DC-1481-4537-9CEF-8CC16CE104E7}" srcOrd="2" destOrd="0" presId="urn:microsoft.com/office/officeart/2008/layout/VerticalCurvedList"/>
    <dgm:cxn modelId="{D666919A-3D23-44B6-8324-6841EFC696D2}" type="presParOf" srcId="{878E07DC-1481-4537-9CEF-8CC16CE104E7}" destId="{22B6AA26-3CE3-45CA-86CA-B05EBA43597B}" srcOrd="0" destOrd="0" presId="urn:microsoft.com/office/officeart/2008/layout/VerticalCurvedList"/>
    <dgm:cxn modelId="{4A6BCAA7-AAE1-42E8-8880-D4D6EA564E74}" type="presParOf" srcId="{7B16F177-9126-427F-9AB7-15A0BF898647}" destId="{ABFA6164-7EF9-4B43-9B61-7BCD9EFBCB56}" srcOrd="3" destOrd="0" presId="urn:microsoft.com/office/officeart/2008/layout/VerticalCurvedList"/>
    <dgm:cxn modelId="{71CCD276-9758-4274-9AEA-C9ED450B306A}" type="presParOf" srcId="{7B16F177-9126-427F-9AB7-15A0BF898647}" destId="{D1D39B5C-1EC3-41D3-B6FD-30F8AD1FC915}" srcOrd="4" destOrd="0" presId="urn:microsoft.com/office/officeart/2008/layout/VerticalCurvedList"/>
    <dgm:cxn modelId="{B1C5260B-55D1-462F-85A5-F17767FC1E1D}" type="presParOf" srcId="{D1D39B5C-1EC3-41D3-B6FD-30F8AD1FC915}" destId="{1FE4731F-1D46-4FB9-8588-10B638ECCF0D}" srcOrd="0" destOrd="0" presId="urn:microsoft.com/office/officeart/2008/layout/VerticalCurvedList"/>
    <dgm:cxn modelId="{E7D07819-F0AF-4C89-8833-E10D29FA4620}" type="presParOf" srcId="{7B16F177-9126-427F-9AB7-15A0BF898647}" destId="{690F8F98-14ED-4DAB-ADE5-451B0E08C3A6}" srcOrd="5" destOrd="0" presId="urn:microsoft.com/office/officeart/2008/layout/VerticalCurvedList"/>
    <dgm:cxn modelId="{22330BB0-C059-4DA9-A8B8-B9D620A94910}" type="presParOf" srcId="{7B16F177-9126-427F-9AB7-15A0BF898647}" destId="{2B98090F-6FE4-4C59-A02C-192E524118DE}" srcOrd="6" destOrd="0" presId="urn:microsoft.com/office/officeart/2008/layout/VerticalCurvedList"/>
    <dgm:cxn modelId="{3D79CC6A-4502-4871-BC80-21BD70C4A942}" type="presParOf" srcId="{2B98090F-6FE4-4C59-A02C-192E524118DE}" destId="{78259D99-1C0A-4DC6-8953-69654054586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2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CB2F7B-2502-4A17-93E4-5CDA25BE6B35}" type="doc">
      <dgm:prSet loTypeId="urn:microsoft.com/office/officeart/2005/8/layout/process4" loCatId="list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5D4832ED-3589-4DF2-A98E-1C533B910580}">
      <dgm:prSet phldrT="[Text]"/>
      <dgm:spPr>
        <a:ln w="57150">
          <a:solidFill>
            <a:schemeClr val="accent2">
              <a:lumMod val="75000"/>
            </a:schemeClr>
          </a:solidFill>
        </a:ln>
      </dgm:spPr>
      <dgm:t>
        <a:bodyPr/>
        <a:lstStyle/>
        <a:p>
          <a:pPr>
            <a:buAutoNum type="arabicPeriod"/>
          </a:pPr>
          <a:r>
            <a:rPr lang="en-US" dirty="0">
              <a:latin typeface="+mn-lt"/>
              <a:ea typeface="Times New Roman" panose="02020603050405020304" pitchFamily="18" charset="0"/>
            </a:rPr>
            <a:t>Describe current state of antimicrobial prescribing in each of the 4 ambulatory environments (i.e., ER, hospital discharge, subspecialty, and primary care).</a:t>
          </a:r>
          <a:endParaRPr lang="en-US" dirty="0"/>
        </a:p>
      </dgm:t>
    </dgm:pt>
    <dgm:pt modelId="{9DE46DF6-774F-46F1-BDCC-B6AB8DF4DC39}" type="parTrans" cxnId="{1EC3918D-5478-42EF-B6F5-EF8B6C29F624}">
      <dgm:prSet/>
      <dgm:spPr/>
      <dgm:t>
        <a:bodyPr/>
        <a:lstStyle/>
        <a:p>
          <a:endParaRPr lang="en-US"/>
        </a:p>
      </dgm:t>
    </dgm:pt>
    <dgm:pt modelId="{F6D4B0CA-F2C6-4C8E-945D-B4653BE115A0}" type="sibTrans" cxnId="{1EC3918D-5478-42EF-B6F5-EF8B6C29F624}">
      <dgm:prSet/>
      <dgm:spPr/>
      <dgm:t>
        <a:bodyPr/>
        <a:lstStyle/>
        <a:p>
          <a:endParaRPr lang="en-US"/>
        </a:p>
      </dgm:t>
    </dgm:pt>
    <dgm:pt modelId="{1B511F5F-081B-4503-B769-306B450943B6}">
      <dgm:prSet phldrT="[Text]"/>
      <dgm:spPr>
        <a:ln w="57150"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en-US" dirty="0"/>
            <a:t>Develop a plan for antimicrobial stewardship in each of the 4 ambulatory environments.</a:t>
          </a:r>
        </a:p>
      </dgm:t>
    </dgm:pt>
    <dgm:pt modelId="{662CF5B9-2B95-4320-8770-2C672CC733CC}" type="parTrans" cxnId="{E11104BA-8714-46A6-B546-A8A18EF992D7}">
      <dgm:prSet/>
      <dgm:spPr/>
      <dgm:t>
        <a:bodyPr/>
        <a:lstStyle/>
        <a:p>
          <a:endParaRPr lang="en-US"/>
        </a:p>
      </dgm:t>
    </dgm:pt>
    <dgm:pt modelId="{4B5CBE7D-3325-4D3C-9055-0128C40A4CE1}" type="sibTrans" cxnId="{E11104BA-8714-46A6-B546-A8A18EF992D7}">
      <dgm:prSet/>
      <dgm:spPr/>
      <dgm:t>
        <a:bodyPr/>
        <a:lstStyle/>
        <a:p>
          <a:endParaRPr lang="en-US"/>
        </a:p>
      </dgm:t>
    </dgm:pt>
    <dgm:pt modelId="{E267FFAC-3319-4ACE-B485-F3DF522A1818}">
      <dgm:prSet phldrT="[Text]"/>
      <dgm:spPr>
        <a:ln w="57150"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en-US" b="1" u="sng" dirty="0"/>
            <a:t>Specific objective</a:t>
          </a:r>
        </a:p>
        <a:p>
          <a:r>
            <a:rPr lang="en-US" b="1" dirty="0"/>
            <a:t>Roll-out first ambulatory antimicrobial stewardship intervention by July 2022.</a:t>
          </a:r>
        </a:p>
      </dgm:t>
    </dgm:pt>
    <dgm:pt modelId="{7717C97D-E8B3-4153-9B3B-9B4545F955BF}" type="parTrans" cxnId="{5F9FC8F2-924D-47B2-8031-7CF31ED925C2}">
      <dgm:prSet/>
      <dgm:spPr/>
      <dgm:t>
        <a:bodyPr/>
        <a:lstStyle/>
        <a:p>
          <a:endParaRPr lang="en-US"/>
        </a:p>
      </dgm:t>
    </dgm:pt>
    <dgm:pt modelId="{C21D6775-DE86-48CF-BB53-0AB7F1F82997}" type="sibTrans" cxnId="{5F9FC8F2-924D-47B2-8031-7CF31ED925C2}">
      <dgm:prSet/>
      <dgm:spPr/>
      <dgm:t>
        <a:bodyPr/>
        <a:lstStyle/>
        <a:p>
          <a:endParaRPr lang="en-US"/>
        </a:p>
      </dgm:t>
    </dgm:pt>
    <dgm:pt modelId="{5C929BF7-7588-469B-8A92-F3488B5BEC25}" type="pres">
      <dgm:prSet presAssocID="{9CCB2F7B-2502-4A17-93E4-5CDA25BE6B35}" presName="Name0" presStyleCnt="0">
        <dgm:presLayoutVars>
          <dgm:dir/>
          <dgm:animLvl val="lvl"/>
          <dgm:resizeHandles val="exact"/>
        </dgm:presLayoutVars>
      </dgm:prSet>
      <dgm:spPr/>
    </dgm:pt>
    <dgm:pt modelId="{6D920BF7-81C8-488D-B21C-4E87E9A8DD2E}" type="pres">
      <dgm:prSet presAssocID="{E267FFAC-3319-4ACE-B485-F3DF522A1818}" presName="boxAndChildren" presStyleCnt="0"/>
      <dgm:spPr/>
    </dgm:pt>
    <dgm:pt modelId="{54771971-9B73-4F09-A6CA-C29A979078D3}" type="pres">
      <dgm:prSet presAssocID="{E267FFAC-3319-4ACE-B485-F3DF522A1818}" presName="parentTextBox" presStyleLbl="node1" presStyleIdx="0" presStyleCnt="3"/>
      <dgm:spPr/>
    </dgm:pt>
    <dgm:pt modelId="{920C7B78-D6FD-479A-BCB9-B7049A8118F4}" type="pres">
      <dgm:prSet presAssocID="{4B5CBE7D-3325-4D3C-9055-0128C40A4CE1}" presName="sp" presStyleCnt="0"/>
      <dgm:spPr/>
    </dgm:pt>
    <dgm:pt modelId="{747EC3A4-98EB-4229-A240-3936988A3178}" type="pres">
      <dgm:prSet presAssocID="{1B511F5F-081B-4503-B769-306B450943B6}" presName="arrowAndChildren" presStyleCnt="0"/>
      <dgm:spPr/>
    </dgm:pt>
    <dgm:pt modelId="{A1B3D6B1-CDAD-42D1-B821-8BEABA2E485B}" type="pres">
      <dgm:prSet presAssocID="{1B511F5F-081B-4503-B769-306B450943B6}" presName="parentTextArrow" presStyleLbl="node1" presStyleIdx="1" presStyleCnt="3"/>
      <dgm:spPr/>
    </dgm:pt>
    <dgm:pt modelId="{6F0036AA-2871-4D65-8A9E-B752D0A39A8E}" type="pres">
      <dgm:prSet presAssocID="{F6D4B0CA-F2C6-4C8E-945D-B4653BE115A0}" presName="sp" presStyleCnt="0"/>
      <dgm:spPr/>
    </dgm:pt>
    <dgm:pt modelId="{D31B316D-B7E6-4977-B1EB-0F7074099FC7}" type="pres">
      <dgm:prSet presAssocID="{5D4832ED-3589-4DF2-A98E-1C533B910580}" presName="arrowAndChildren" presStyleCnt="0"/>
      <dgm:spPr/>
    </dgm:pt>
    <dgm:pt modelId="{96D31814-7488-46F5-89D9-3763334C19D9}" type="pres">
      <dgm:prSet presAssocID="{5D4832ED-3589-4DF2-A98E-1C533B910580}" presName="parentTextArrow" presStyleLbl="node1" presStyleIdx="2" presStyleCnt="3"/>
      <dgm:spPr/>
    </dgm:pt>
  </dgm:ptLst>
  <dgm:cxnLst>
    <dgm:cxn modelId="{100CE43E-8EEC-4F3D-BE72-26FA8CF5825D}" type="presOf" srcId="{5D4832ED-3589-4DF2-A98E-1C533B910580}" destId="{96D31814-7488-46F5-89D9-3763334C19D9}" srcOrd="0" destOrd="0" presId="urn:microsoft.com/office/officeart/2005/8/layout/process4"/>
    <dgm:cxn modelId="{45DA8E7B-AA6C-4F4B-8F18-DE5EF4860834}" type="presOf" srcId="{E267FFAC-3319-4ACE-B485-F3DF522A1818}" destId="{54771971-9B73-4F09-A6CA-C29A979078D3}" srcOrd="0" destOrd="0" presId="urn:microsoft.com/office/officeart/2005/8/layout/process4"/>
    <dgm:cxn modelId="{90C8FC84-4C39-4D04-B579-CCE411938851}" type="presOf" srcId="{9CCB2F7B-2502-4A17-93E4-5CDA25BE6B35}" destId="{5C929BF7-7588-469B-8A92-F3488B5BEC25}" srcOrd="0" destOrd="0" presId="urn:microsoft.com/office/officeart/2005/8/layout/process4"/>
    <dgm:cxn modelId="{1EC3918D-5478-42EF-B6F5-EF8B6C29F624}" srcId="{9CCB2F7B-2502-4A17-93E4-5CDA25BE6B35}" destId="{5D4832ED-3589-4DF2-A98E-1C533B910580}" srcOrd="0" destOrd="0" parTransId="{9DE46DF6-774F-46F1-BDCC-B6AB8DF4DC39}" sibTransId="{F6D4B0CA-F2C6-4C8E-945D-B4653BE115A0}"/>
    <dgm:cxn modelId="{741FE7AC-4CA6-42C8-B34E-1C8D3CEBA662}" type="presOf" srcId="{1B511F5F-081B-4503-B769-306B450943B6}" destId="{A1B3D6B1-CDAD-42D1-B821-8BEABA2E485B}" srcOrd="0" destOrd="0" presId="urn:microsoft.com/office/officeart/2005/8/layout/process4"/>
    <dgm:cxn modelId="{E11104BA-8714-46A6-B546-A8A18EF992D7}" srcId="{9CCB2F7B-2502-4A17-93E4-5CDA25BE6B35}" destId="{1B511F5F-081B-4503-B769-306B450943B6}" srcOrd="1" destOrd="0" parTransId="{662CF5B9-2B95-4320-8770-2C672CC733CC}" sibTransId="{4B5CBE7D-3325-4D3C-9055-0128C40A4CE1}"/>
    <dgm:cxn modelId="{5F9FC8F2-924D-47B2-8031-7CF31ED925C2}" srcId="{9CCB2F7B-2502-4A17-93E4-5CDA25BE6B35}" destId="{E267FFAC-3319-4ACE-B485-F3DF522A1818}" srcOrd="2" destOrd="0" parTransId="{7717C97D-E8B3-4153-9B3B-9B4545F955BF}" sibTransId="{C21D6775-DE86-48CF-BB53-0AB7F1F82997}"/>
    <dgm:cxn modelId="{436C8644-CFA2-47DA-8183-FD3C2B5F1977}" type="presParOf" srcId="{5C929BF7-7588-469B-8A92-F3488B5BEC25}" destId="{6D920BF7-81C8-488D-B21C-4E87E9A8DD2E}" srcOrd="0" destOrd="0" presId="urn:microsoft.com/office/officeart/2005/8/layout/process4"/>
    <dgm:cxn modelId="{7552792B-5A21-4F78-8F11-C5B98409D079}" type="presParOf" srcId="{6D920BF7-81C8-488D-B21C-4E87E9A8DD2E}" destId="{54771971-9B73-4F09-A6CA-C29A979078D3}" srcOrd="0" destOrd="0" presId="urn:microsoft.com/office/officeart/2005/8/layout/process4"/>
    <dgm:cxn modelId="{A1FF807A-F6B4-4364-889D-E9FF35BCB2E6}" type="presParOf" srcId="{5C929BF7-7588-469B-8A92-F3488B5BEC25}" destId="{920C7B78-D6FD-479A-BCB9-B7049A8118F4}" srcOrd="1" destOrd="0" presId="urn:microsoft.com/office/officeart/2005/8/layout/process4"/>
    <dgm:cxn modelId="{C3FAAA12-B4F5-4B4A-A028-8CE9AFBDE194}" type="presParOf" srcId="{5C929BF7-7588-469B-8A92-F3488B5BEC25}" destId="{747EC3A4-98EB-4229-A240-3936988A3178}" srcOrd="2" destOrd="0" presId="urn:microsoft.com/office/officeart/2005/8/layout/process4"/>
    <dgm:cxn modelId="{B55CD97B-AD8E-4C30-9018-47D5B1603FBC}" type="presParOf" srcId="{747EC3A4-98EB-4229-A240-3936988A3178}" destId="{A1B3D6B1-CDAD-42D1-B821-8BEABA2E485B}" srcOrd="0" destOrd="0" presId="urn:microsoft.com/office/officeart/2005/8/layout/process4"/>
    <dgm:cxn modelId="{504979EC-516F-429B-B91B-96948C13B3B6}" type="presParOf" srcId="{5C929BF7-7588-469B-8A92-F3488B5BEC25}" destId="{6F0036AA-2871-4D65-8A9E-B752D0A39A8E}" srcOrd="3" destOrd="0" presId="urn:microsoft.com/office/officeart/2005/8/layout/process4"/>
    <dgm:cxn modelId="{4F15AA14-E429-456A-A9EE-26B3F5C4FE5D}" type="presParOf" srcId="{5C929BF7-7588-469B-8A92-F3488B5BEC25}" destId="{D31B316D-B7E6-4977-B1EB-0F7074099FC7}" srcOrd="4" destOrd="0" presId="urn:microsoft.com/office/officeart/2005/8/layout/process4"/>
    <dgm:cxn modelId="{E84DDD06-D895-4A35-B37D-CEACDDDC6C80}" type="presParOf" srcId="{D31B316D-B7E6-4977-B1EB-0F7074099FC7}" destId="{96D31814-7488-46F5-89D9-3763334C19D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2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FB474DE-60C4-447D-B6A0-DF6EDBDF602C}" type="doc">
      <dgm:prSet loTypeId="urn:microsoft.com/office/officeart/2005/8/layout/hProcess7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6BBDD4F-5884-4211-9C2F-0F0EF835637F}">
      <dgm:prSet phldrT="[Text]" custT="1"/>
      <dgm:spPr>
        <a:noFill/>
        <a:ln w="76200">
          <a:solidFill>
            <a:srgbClr val="002060"/>
          </a:solidFill>
        </a:ln>
      </dgm:spPr>
      <dgm:t>
        <a:bodyPr/>
        <a:lstStyle/>
        <a:p>
          <a:r>
            <a:rPr lang="en-US" sz="4300" b="1" dirty="0">
              <a:solidFill>
                <a:schemeClr val="tx1"/>
              </a:solidFill>
            </a:rPr>
            <a:t>Create guiding coalition</a:t>
          </a:r>
        </a:p>
      </dgm:t>
    </dgm:pt>
    <dgm:pt modelId="{4C50BD5C-92F0-4B83-A24E-DB28E22BDB97}" type="parTrans" cxnId="{03A7E97C-8507-4D66-A1EA-BC73E0EBCF2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CA15FF3-2CEE-4A2E-AA67-AA6390377C60}" type="sibTrans" cxnId="{03A7E97C-8507-4D66-A1EA-BC73E0EBCF2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EABAFE9-A016-47B7-8A10-A8B6DF4BFBAC}">
      <dgm:prSet phldrT="[Text]" custT="1"/>
      <dgm:spPr/>
      <dgm:t>
        <a:bodyPr/>
        <a:lstStyle/>
        <a:p>
          <a:pPr>
            <a:buFont typeface="Arial" panose="020B0604020202020204" pitchFamily="34" charset="0"/>
            <a:buNone/>
          </a:pPr>
          <a:r>
            <a:rPr lang="en-US" sz="3600" dirty="0">
              <a:solidFill>
                <a:schemeClr val="tx1"/>
              </a:solidFill>
            </a:rPr>
            <a:t>ASP</a:t>
          </a:r>
        </a:p>
        <a:p>
          <a:pPr>
            <a:buFont typeface="Arial" panose="020B0604020202020204" pitchFamily="34" charset="0"/>
            <a:buNone/>
          </a:pPr>
          <a:r>
            <a:rPr lang="en-US" sz="3600" dirty="0">
              <a:solidFill>
                <a:schemeClr val="tx1"/>
              </a:solidFill>
            </a:rPr>
            <a:t>Pharmacy leadership</a:t>
          </a:r>
        </a:p>
      </dgm:t>
    </dgm:pt>
    <dgm:pt modelId="{8203B1DC-4773-49B1-A5CC-4DEED4B45A30}" type="parTrans" cxnId="{5BA2DE1B-A3B9-41E5-818A-898D1B82233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EFC8A58-66D6-4135-94F7-92C279AF6539}" type="sibTrans" cxnId="{5BA2DE1B-A3B9-41E5-818A-898D1B82233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9468C85-DF98-4558-B827-D4B153B1EEC4}">
      <dgm:prSet phldrT="[Text]" custT="1"/>
      <dgm:spPr>
        <a:noFill/>
        <a:ln w="76200">
          <a:solidFill>
            <a:srgbClr val="002060"/>
          </a:solidFill>
        </a:ln>
      </dgm:spPr>
      <dgm:t>
        <a:bodyPr/>
        <a:lstStyle/>
        <a:p>
          <a:r>
            <a:rPr lang="en-US" sz="4300" b="1" dirty="0">
              <a:solidFill>
                <a:schemeClr val="tx1"/>
              </a:solidFill>
            </a:rPr>
            <a:t>Create/Communicate vision</a:t>
          </a:r>
        </a:p>
      </dgm:t>
    </dgm:pt>
    <dgm:pt modelId="{35EDFB11-416D-49F3-A654-FFEB9790D12A}" type="parTrans" cxnId="{CB83561A-25F7-4C3B-AE39-EF902BF08F9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C56237F-24FF-4F46-91F7-47C588421FEA}" type="sibTrans" cxnId="{CB83561A-25F7-4C3B-AE39-EF902BF08F9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4445A03-0D3F-4351-8342-7B81C48CD9C0}">
      <dgm:prSet phldrT="[Text]" custT="1"/>
      <dgm:spPr/>
      <dgm:t>
        <a:bodyPr/>
        <a:lstStyle/>
        <a:p>
          <a:r>
            <a:rPr lang="en-US" sz="3600" dirty="0">
              <a:solidFill>
                <a:schemeClr val="tx1"/>
              </a:solidFill>
            </a:rPr>
            <a:t>Collect baseline antibiotic utilization and appropriateness data</a:t>
          </a:r>
        </a:p>
      </dgm:t>
    </dgm:pt>
    <dgm:pt modelId="{BEE07225-5F96-47BA-9646-A52909236EA3}" type="parTrans" cxnId="{19AB2301-46EE-4AC7-98A8-BF8C0CCE000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AF93A44-05FF-4F0C-9E16-976696A37C92}" type="sibTrans" cxnId="{19AB2301-46EE-4AC7-98A8-BF8C0CCE000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6614CEE-6A3D-41C6-A9A1-AD145070E3F8}">
      <dgm:prSet phldrT="[Text]" custT="1"/>
      <dgm:spPr>
        <a:noFill/>
        <a:ln w="76200">
          <a:solidFill>
            <a:srgbClr val="002060"/>
          </a:solidFill>
        </a:ln>
      </dgm:spPr>
      <dgm:t>
        <a:bodyPr/>
        <a:lstStyle/>
        <a:p>
          <a:r>
            <a:rPr lang="en-US" sz="4300" b="1" dirty="0">
              <a:solidFill>
                <a:schemeClr val="tx1"/>
              </a:solidFill>
            </a:rPr>
            <a:t>Early wins</a:t>
          </a:r>
        </a:p>
      </dgm:t>
    </dgm:pt>
    <dgm:pt modelId="{BA77701A-8BFC-4000-B0C3-B6B5ED61C061}" type="parTrans" cxnId="{0DC1CF8B-4CF3-47EB-A9C3-39661697771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A6ABBA0-A41D-4242-8EA0-D9796569F365}" type="sibTrans" cxnId="{0DC1CF8B-4CF3-47EB-A9C3-39661697771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A2B057A-355D-4749-961D-9D7827ABAD8B}">
      <dgm:prSet phldrT="[Text]" custT="1"/>
      <dgm:spPr/>
      <dgm:t>
        <a:bodyPr/>
        <a:lstStyle/>
        <a:p>
          <a:r>
            <a:rPr lang="en-US" sz="3600" dirty="0">
              <a:solidFill>
                <a:schemeClr val="tx1"/>
              </a:solidFill>
            </a:rPr>
            <a:t>Audit &amp; feedback of discharge prescriptions [09/21]</a:t>
          </a:r>
        </a:p>
      </dgm:t>
    </dgm:pt>
    <dgm:pt modelId="{37041FE9-AAD5-4C57-992C-E8DCC45DF8F7}" type="parTrans" cxnId="{9EF6FB4C-71B4-4D54-A769-18789F64F06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CC76CDF-6ECF-4382-9107-F677D0500CBF}" type="sibTrans" cxnId="{9EF6FB4C-71B4-4D54-A769-18789F64F06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A0D2F24-1275-40BC-A4E7-71E1B6F87D63}">
      <dgm:prSet phldrT="[Text]" custT="1"/>
      <dgm:spPr/>
      <dgm:t>
        <a:bodyPr/>
        <a:lstStyle/>
        <a:p>
          <a:pPr>
            <a:buFont typeface="Arial" panose="020B0604020202020204" pitchFamily="34" charset="0"/>
            <a:buNone/>
          </a:pPr>
          <a:r>
            <a:rPr lang="en-US" sz="3600" dirty="0">
              <a:solidFill>
                <a:schemeClr val="tx1"/>
              </a:solidFill>
            </a:rPr>
            <a:t>Hospital leadership</a:t>
          </a:r>
        </a:p>
        <a:p>
          <a:pPr>
            <a:buFont typeface="Arial" panose="020B0604020202020204" pitchFamily="34" charset="0"/>
            <a:buNone/>
          </a:pPr>
          <a:r>
            <a:rPr lang="en-US" sz="3600" dirty="0">
              <a:solidFill>
                <a:schemeClr val="tx1"/>
              </a:solidFill>
            </a:rPr>
            <a:t>Primary care network leadership</a:t>
          </a:r>
        </a:p>
        <a:p>
          <a:pPr>
            <a:buFont typeface="Arial" panose="020B0604020202020204" pitchFamily="34" charset="0"/>
            <a:buNone/>
          </a:pPr>
          <a:r>
            <a:rPr lang="en-US" sz="3600" dirty="0">
              <a:solidFill>
                <a:schemeClr val="tx1"/>
              </a:solidFill>
            </a:rPr>
            <a:t>Outpatient and home pharmacy</a:t>
          </a:r>
        </a:p>
        <a:p>
          <a:pPr>
            <a:buFont typeface="Arial" panose="020B0604020202020204" pitchFamily="34" charset="0"/>
            <a:buNone/>
          </a:pPr>
          <a:r>
            <a:rPr lang="en-US" sz="3600" dirty="0">
              <a:solidFill>
                <a:schemeClr val="tx1"/>
              </a:solidFill>
            </a:rPr>
            <a:t>Outpatient subspecialty clinics</a:t>
          </a:r>
        </a:p>
        <a:p>
          <a:pPr>
            <a:buFont typeface="Arial" panose="020B0604020202020204" pitchFamily="34" charset="0"/>
            <a:buNone/>
          </a:pPr>
          <a:r>
            <a:rPr lang="en-US" sz="3600" dirty="0">
              <a:solidFill>
                <a:schemeClr val="tx1"/>
              </a:solidFill>
            </a:rPr>
            <a:t>ER physicians, nurses, and pharmacists</a:t>
          </a:r>
        </a:p>
      </dgm:t>
    </dgm:pt>
    <dgm:pt modelId="{48C3EE30-E7D3-4E36-97C9-B6ADB47EFB83}" type="parTrans" cxnId="{3835C32F-00F2-4391-AD6A-CCDFABD15F1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77B1C1E-CA21-4A07-AA7E-F3128D96F6A1}" type="sibTrans" cxnId="{3835C32F-00F2-4391-AD6A-CCDFABD15F1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F997CBD-6309-4F6B-8D9B-0CAB1DB2A46D}">
      <dgm:prSet phldrT="[Text]" custT="1"/>
      <dgm:spPr/>
      <dgm:t>
        <a:bodyPr/>
        <a:lstStyle/>
        <a:p>
          <a:endParaRPr lang="en-US" sz="3600" dirty="0">
            <a:solidFill>
              <a:schemeClr val="tx1"/>
            </a:solidFill>
          </a:endParaRPr>
        </a:p>
        <a:p>
          <a:r>
            <a:rPr lang="en-US" sz="3600" dirty="0">
              <a:solidFill>
                <a:schemeClr val="tx1"/>
              </a:solidFill>
            </a:rPr>
            <a:t>Disseminate and discuss antimicrobial prescribing data with key stakeholders</a:t>
          </a:r>
        </a:p>
      </dgm:t>
    </dgm:pt>
    <dgm:pt modelId="{9F120674-6E30-4F79-85A9-DFDB02DC4992}" type="parTrans" cxnId="{22C0D6E8-BCDD-4BE6-88DB-F4791FBB88C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D3DEFC8-E829-44B5-AB6B-844B090CE9AF}" type="sibTrans" cxnId="{22C0D6E8-BCDD-4BE6-88DB-F4791FBB88C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639CD10-BB7E-43D3-AD40-83597F0D8FE3}">
      <dgm:prSet phldrT="[Text]" custT="1"/>
      <dgm:spPr/>
      <dgm:t>
        <a:bodyPr/>
        <a:lstStyle/>
        <a:p>
          <a:endParaRPr lang="en-US" sz="4000" b="1" dirty="0">
            <a:solidFill>
              <a:schemeClr val="accent2">
                <a:lumMod val="75000"/>
              </a:schemeClr>
            </a:solidFill>
          </a:endParaRPr>
        </a:p>
        <a:p>
          <a:r>
            <a:rPr lang="en-US" sz="4000" b="1" dirty="0">
              <a:solidFill>
                <a:schemeClr val="accent2">
                  <a:lumMod val="75000"/>
                </a:schemeClr>
              </a:solidFill>
            </a:rPr>
            <a:t>Prioritize work </a:t>
          </a:r>
          <a:r>
            <a:rPr lang="en-US" sz="4000" b="1" dirty="0">
              <a:solidFill>
                <a:schemeClr val="accent2">
                  <a:lumMod val="75000"/>
                </a:schemeClr>
              </a:solidFill>
              <a:sym typeface="Wingdings" panose="05000000000000000000" pitchFamily="2" charset="2"/>
            </a:rPr>
            <a:t></a:t>
          </a:r>
          <a:r>
            <a:rPr lang="en-US" sz="3600" b="1" dirty="0">
              <a:solidFill>
                <a:schemeClr val="tx1"/>
              </a:solidFill>
              <a:sym typeface="Wingdings" panose="05000000000000000000" pitchFamily="2" charset="2"/>
            </a:rPr>
            <a:t> </a:t>
          </a:r>
          <a:r>
            <a:rPr lang="en-US" sz="4000" b="1" dirty="0">
              <a:solidFill>
                <a:schemeClr val="accent2">
                  <a:lumMod val="75000"/>
                </a:schemeClr>
              </a:solidFill>
              <a:sym typeface="Wingdings" panose="05000000000000000000" pitchFamily="2" charset="2"/>
            </a:rPr>
            <a:t>hospital </a:t>
          </a:r>
          <a:r>
            <a:rPr lang="en-US" sz="4000" b="1" dirty="0">
              <a:solidFill>
                <a:schemeClr val="accent2">
                  <a:lumMod val="75000"/>
                </a:schemeClr>
              </a:solidFill>
              <a:effectLst/>
              <a:sym typeface="Wingdings" panose="05000000000000000000" pitchFamily="2" charset="2"/>
            </a:rPr>
            <a:t>discharge prescriptions</a:t>
          </a:r>
          <a:endParaRPr lang="en-US" sz="4000" b="1" dirty="0">
            <a:solidFill>
              <a:schemeClr val="accent2">
                <a:lumMod val="75000"/>
              </a:schemeClr>
            </a:solidFill>
            <a:effectLst/>
          </a:endParaRPr>
        </a:p>
      </dgm:t>
    </dgm:pt>
    <dgm:pt modelId="{DF03F103-B5D8-4CD4-8F5F-BB1E5D907FAD}" type="parTrans" cxnId="{8D40B0D3-554D-42EC-BFE0-7EA96A134D4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B4895B8-8067-44E9-BD56-0FC9CFDBE5D4}" type="sibTrans" cxnId="{8D40B0D3-554D-42EC-BFE0-7EA96A134D4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E4B32D3-738B-4CB5-8B34-88294EDB8F09}">
      <dgm:prSet phldrT="[Text]" custT="1"/>
      <dgm:spPr/>
      <dgm:t>
        <a:bodyPr/>
        <a:lstStyle/>
        <a:p>
          <a:endParaRPr lang="en-US" sz="3600" dirty="0">
            <a:solidFill>
              <a:schemeClr val="tx1"/>
            </a:solidFill>
          </a:endParaRPr>
        </a:p>
        <a:p>
          <a:r>
            <a:rPr lang="en-US" sz="3600" dirty="0">
              <a:solidFill>
                <a:schemeClr val="tx1"/>
              </a:solidFill>
            </a:rPr>
            <a:t>Optimization of EMR-based clinical decision support [12/21, 02/22]</a:t>
          </a:r>
        </a:p>
        <a:p>
          <a:endParaRPr lang="en-US" sz="3600" dirty="0">
            <a:solidFill>
              <a:schemeClr val="tx1"/>
            </a:solidFill>
          </a:endParaRPr>
        </a:p>
        <a:p>
          <a:r>
            <a:rPr lang="en-US" sz="3600" dirty="0">
              <a:solidFill>
                <a:schemeClr val="tx1"/>
              </a:solidFill>
            </a:rPr>
            <a:t>Development of specialty- and condition-specific guidelines [03/22, 05/22, 07/22]</a:t>
          </a:r>
        </a:p>
      </dgm:t>
    </dgm:pt>
    <dgm:pt modelId="{9D466344-DFD8-45B1-8060-11450AF943BE}" type="parTrans" cxnId="{281D16F8-FCFA-4218-B8DC-1B24C1969AF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43BC08B-5858-4299-8A18-34D0A4BF2A82}" type="sibTrans" cxnId="{281D16F8-FCFA-4218-B8DC-1B24C1969AF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F07A8F0-3019-401F-BDBE-F2E4B2C64A53}" type="pres">
      <dgm:prSet presAssocID="{8FB474DE-60C4-447D-B6A0-DF6EDBDF602C}" presName="Name0" presStyleCnt="0">
        <dgm:presLayoutVars>
          <dgm:dir/>
          <dgm:animLvl val="lvl"/>
          <dgm:resizeHandles val="exact"/>
        </dgm:presLayoutVars>
      </dgm:prSet>
      <dgm:spPr/>
    </dgm:pt>
    <dgm:pt modelId="{FCD71DC4-E07B-4BF7-862D-D3AC662815FC}" type="pres">
      <dgm:prSet presAssocID="{B6BBDD4F-5884-4211-9C2F-0F0EF835637F}" presName="compositeNode" presStyleCnt="0">
        <dgm:presLayoutVars>
          <dgm:bulletEnabled val="1"/>
        </dgm:presLayoutVars>
      </dgm:prSet>
      <dgm:spPr/>
    </dgm:pt>
    <dgm:pt modelId="{96B2C3FB-21B3-47F6-A42A-035927CF1479}" type="pres">
      <dgm:prSet presAssocID="{B6BBDD4F-5884-4211-9C2F-0F0EF835637F}" presName="bgRect" presStyleLbl="node1" presStyleIdx="0" presStyleCnt="3"/>
      <dgm:spPr/>
    </dgm:pt>
    <dgm:pt modelId="{088F4701-3213-415E-86E9-FDEFC63D3DA7}" type="pres">
      <dgm:prSet presAssocID="{B6BBDD4F-5884-4211-9C2F-0F0EF835637F}" presName="parentNode" presStyleLbl="node1" presStyleIdx="0" presStyleCnt="3">
        <dgm:presLayoutVars>
          <dgm:chMax val="0"/>
          <dgm:bulletEnabled val="1"/>
        </dgm:presLayoutVars>
      </dgm:prSet>
      <dgm:spPr/>
    </dgm:pt>
    <dgm:pt modelId="{FB500423-9DEF-4FB2-B9F2-E44D0E3A5868}" type="pres">
      <dgm:prSet presAssocID="{B6BBDD4F-5884-4211-9C2F-0F0EF835637F}" presName="childNode" presStyleLbl="node1" presStyleIdx="0" presStyleCnt="3">
        <dgm:presLayoutVars>
          <dgm:bulletEnabled val="1"/>
        </dgm:presLayoutVars>
      </dgm:prSet>
      <dgm:spPr/>
    </dgm:pt>
    <dgm:pt modelId="{AF3A33CD-7BB2-44EC-93E4-9A8EF9A79F06}" type="pres">
      <dgm:prSet presAssocID="{1CA15FF3-2CEE-4A2E-AA67-AA6390377C60}" presName="hSp" presStyleCnt="0"/>
      <dgm:spPr/>
    </dgm:pt>
    <dgm:pt modelId="{C83F5B00-AB9E-4D06-9049-84DAF73B140A}" type="pres">
      <dgm:prSet presAssocID="{1CA15FF3-2CEE-4A2E-AA67-AA6390377C60}" presName="vProcSp" presStyleCnt="0"/>
      <dgm:spPr/>
    </dgm:pt>
    <dgm:pt modelId="{BC5BB9F6-D5C1-441C-A155-9B6075A65C99}" type="pres">
      <dgm:prSet presAssocID="{1CA15FF3-2CEE-4A2E-AA67-AA6390377C60}" presName="vSp1" presStyleCnt="0"/>
      <dgm:spPr/>
    </dgm:pt>
    <dgm:pt modelId="{B927F79A-24EF-490C-AF68-26B934CFFEB1}" type="pres">
      <dgm:prSet presAssocID="{1CA15FF3-2CEE-4A2E-AA67-AA6390377C60}" presName="simulatedConn" presStyleLbl="solidFgAcc1" presStyleIdx="0" presStyleCnt="2"/>
      <dgm:spPr>
        <a:ln w="76200">
          <a:solidFill>
            <a:srgbClr val="002060"/>
          </a:solidFill>
        </a:ln>
      </dgm:spPr>
    </dgm:pt>
    <dgm:pt modelId="{AD9A41B3-12DD-497E-8D9E-E90052FCE84D}" type="pres">
      <dgm:prSet presAssocID="{1CA15FF3-2CEE-4A2E-AA67-AA6390377C60}" presName="vSp2" presStyleCnt="0"/>
      <dgm:spPr/>
    </dgm:pt>
    <dgm:pt modelId="{B6C3B6FF-7084-4E78-B202-133E6635E8DA}" type="pres">
      <dgm:prSet presAssocID="{1CA15FF3-2CEE-4A2E-AA67-AA6390377C60}" presName="sibTrans" presStyleCnt="0"/>
      <dgm:spPr/>
    </dgm:pt>
    <dgm:pt modelId="{6713A2B7-6133-4182-A2CC-EA603F25E2C8}" type="pres">
      <dgm:prSet presAssocID="{B9468C85-DF98-4558-B827-D4B153B1EEC4}" presName="compositeNode" presStyleCnt="0">
        <dgm:presLayoutVars>
          <dgm:bulletEnabled val="1"/>
        </dgm:presLayoutVars>
      </dgm:prSet>
      <dgm:spPr/>
    </dgm:pt>
    <dgm:pt modelId="{9949ECE9-840F-4087-ADEA-FEC863C92BBC}" type="pres">
      <dgm:prSet presAssocID="{B9468C85-DF98-4558-B827-D4B153B1EEC4}" presName="bgRect" presStyleLbl="node1" presStyleIdx="1" presStyleCnt="3"/>
      <dgm:spPr/>
    </dgm:pt>
    <dgm:pt modelId="{9E11CC95-4106-482E-B8C6-1A0AF039BB84}" type="pres">
      <dgm:prSet presAssocID="{B9468C85-DF98-4558-B827-D4B153B1EEC4}" presName="parentNode" presStyleLbl="node1" presStyleIdx="1" presStyleCnt="3">
        <dgm:presLayoutVars>
          <dgm:chMax val="0"/>
          <dgm:bulletEnabled val="1"/>
        </dgm:presLayoutVars>
      </dgm:prSet>
      <dgm:spPr/>
    </dgm:pt>
    <dgm:pt modelId="{15DC274A-BFFA-4EE2-97AA-71610B165A0A}" type="pres">
      <dgm:prSet presAssocID="{B9468C85-DF98-4558-B827-D4B153B1EEC4}" presName="childNode" presStyleLbl="node1" presStyleIdx="1" presStyleCnt="3">
        <dgm:presLayoutVars>
          <dgm:bulletEnabled val="1"/>
        </dgm:presLayoutVars>
      </dgm:prSet>
      <dgm:spPr/>
    </dgm:pt>
    <dgm:pt modelId="{2EC959E2-AE4E-4A98-B49C-F58C981E7D5F}" type="pres">
      <dgm:prSet presAssocID="{BC56237F-24FF-4F46-91F7-47C588421FEA}" presName="hSp" presStyleCnt="0"/>
      <dgm:spPr/>
    </dgm:pt>
    <dgm:pt modelId="{F84311C7-77D3-43AC-9B82-51BB79C91DEF}" type="pres">
      <dgm:prSet presAssocID="{BC56237F-24FF-4F46-91F7-47C588421FEA}" presName="vProcSp" presStyleCnt="0"/>
      <dgm:spPr/>
    </dgm:pt>
    <dgm:pt modelId="{91E09671-53C4-4168-9E9D-B59D03CE9023}" type="pres">
      <dgm:prSet presAssocID="{BC56237F-24FF-4F46-91F7-47C588421FEA}" presName="vSp1" presStyleCnt="0"/>
      <dgm:spPr/>
    </dgm:pt>
    <dgm:pt modelId="{3146DDC3-27B4-4835-90EE-FE19179FAA08}" type="pres">
      <dgm:prSet presAssocID="{BC56237F-24FF-4F46-91F7-47C588421FEA}" presName="simulatedConn" presStyleLbl="solidFgAcc1" presStyleIdx="1" presStyleCnt="2"/>
      <dgm:spPr>
        <a:ln w="76200">
          <a:solidFill>
            <a:srgbClr val="002060"/>
          </a:solidFill>
        </a:ln>
      </dgm:spPr>
    </dgm:pt>
    <dgm:pt modelId="{CC073E30-D351-4B03-903E-F7B3D48BF49D}" type="pres">
      <dgm:prSet presAssocID="{BC56237F-24FF-4F46-91F7-47C588421FEA}" presName="vSp2" presStyleCnt="0"/>
      <dgm:spPr/>
    </dgm:pt>
    <dgm:pt modelId="{7CEFF2C9-9737-4E5A-8197-05E0A97DAF8B}" type="pres">
      <dgm:prSet presAssocID="{BC56237F-24FF-4F46-91F7-47C588421FEA}" presName="sibTrans" presStyleCnt="0"/>
      <dgm:spPr/>
    </dgm:pt>
    <dgm:pt modelId="{4117B947-4A2A-4DFA-8D7E-1C845F7AAEF2}" type="pres">
      <dgm:prSet presAssocID="{A6614CEE-6A3D-41C6-A9A1-AD145070E3F8}" presName="compositeNode" presStyleCnt="0">
        <dgm:presLayoutVars>
          <dgm:bulletEnabled val="1"/>
        </dgm:presLayoutVars>
      </dgm:prSet>
      <dgm:spPr/>
    </dgm:pt>
    <dgm:pt modelId="{B810C73D-5A6D-4EA8-B03B-A0719B8F9846}" type="pres">
      <dgm:prSet presAssocID="{A6614CEE-6A3D-41C6-A9A1-AD145070E3F8}" presName="bgRect" presStyleLbl="node1" presStyleIdx="2" presStyleCnt="3"/>
      <dgm:spPr/>
    </dgm:pt>
    <dgm:pt modelId="{0360524E-CA41-4553-94E1-3C6DFEA1C028}" type="pres">
      <dgm:prSet presAssocID="{A6614CEE-6A3D-41C6-A9A1-AD145070E3F8}" presName="parentNode" presStyleLbl="node1" presStyleIdx="2" presStyleCnt="3">
        <dgm:presLayoutVars>
          <dgm:chMax val="0"/>
          <dgm:bulletEnabled val="1"/>
        </dgm:presLayoutVars>
      </dgm:prSet>
      <dgm:spPr/>
    </dgm:pt>
    <dgm:pt modelId="{C6DE068E-EA26-4EA9-8FAC-49347364A3FE}" type="pres">
      <dgm:prSet presAssocID="{A6614CEE-6A3D-41C6-A9A1-AD145070E3F8}" presName="childNode" presStyleLbl="node1" presStyleIdx="2" presStyleCnt="3">
        <dgm:presLayoutVars>
          <dgm:bulletEnabled val="1"/>
        </dgm:presLayoutVars>
      </dgm:prSet>
      <dgm:spPr/>
    </dgm:pt>
  </dgm:ptLst>
  <dgm:cxnLst>
    <dgm:cxn modelId="{19AB2301-46EE-4AC7-98A8-BF8C0CCE0003}" srcId="{B9468C85-DF98-4558-B827-D4B153B1EEC4}" destId="{D4445A03-0D3F-4351-8342-7B81C48CD9C0}" srcOrd="0" destOrd="0" parTransId="{BEE07225-5F96-47BA-9646-A52909236EA3}" sibTransId="{4AF93A44-05FF-4F0C-9E16-976696A37C92}"/>
    <dgm:cxn modelId="{2A9A6D05-A908-442C-A357-F37E3D98A989}" type="presOf" srcId="{4A2B057A-355D-4749-961D-9D7827ABAD8B}" destId="{C6DE068E-EA26-4EA9-8FAC-49347364A3FE}" srcOrd="0" destOrd="0" presId="urn:microsoft.com/office/officeart/2005/8/layout/hProcess7"/>
    <dgm:cxn modelId="{0178C511-A60F-44E1-AFBC-52845BB415EF}" type="presOf" srcId="{5639CD10-BB7E-43D3-AD40-83597F0D8FE3}" destId="{15DC274A-BFFA-4EE2-97AA-71610B165A0A}" srcOrd="0" destOrd="2" presId="urn:microsoft.com/office/officeart/2005/8/layout/hProcess7"/>
    <dgm:cxn modelId="{CB83561A-25F7-4C3B-AE39-EF902BF08F95}" srcId="{8FB474DE-60C4-447D-B6A0-DF6EDBDF602C}" destId="{B9468C85-DF98-4558-B827-D4B153B1EEC4}" srcOrd="1" destOrd="0" parTransId="{35EDFB11-416D-49F3-A654-FFEB9790D12A}" sibTransId="{BC56237F-24FF-4F46-91F7-47C588421FEA}"/>
    <dgm:cxn modelId="{5BA2DE1B-A3B9-41E5-818A-898D1B822335}" srcId="{B6BBDD4F-5884-4211-9C2F-0F0EF835637F}" destId="{6EABAFE9-A016-47B7-8A10-A8B6DF4BFBAC}" srcOrd="0" destOrd="0" parTransId="{8203B1DC-4773-49B1-A5CC-4DEED4B45A30}" sibTransId="{0EFC8A58-66D6-4135-94F7-92C279AF6539}"/>
    <dgm:cxn modelId="{3835C32F-00F2-4391-AD6A-CCDFABD15F14}" srcId="{B6BBDD4F-5884-4211-9C2F-0F0EF835637F}" destId="{BA0D2F24-1275-40BC-A4E7-71E1B6F87D63}" srcOrd="1" destOrd="0" parTransId="{48C3EE30-E7D3-4E36-97C9-B6ADB47EFB83}" sibTransId="{877B1C1E-CA21-4A07-AA7E-F3128D96F6A1}"/>
    <dgm:cxn modelId="{E7A6423A-37AD-4741-82EF-2E995B95E78E}" type="presOf" srcId="{AF997CBD-6309-4F6B-8D9B-0CAB1DB2A46D}" destId="{15DC274A-BFFA-4EE2-97AA-71610B165A0A}" srcOrd="0" destOrd="1" presId="urn:microsoft.com/office/officeart/2005/8/layout/hProcess7"/>
    <dgm:cxn modelId="{63921162-EC27-4A99-B7F5-2BF61F8BF8C4}" type="presOf" srcId="{9E4B32D3-738B-4CB5-8B34-88294EDB8F09}" destId="{C6DE068E-EA26-4EA9-8FAC-49347364A3FE}" srcOrd="0" destOrd="1" presId="urn:microsoft.com/office/officeart/2005/8/layout/hProcess7"/>
    <dgm:cxn modelId="{9EF6FB4C-71B4-4D54-A769-18789F64F066}" srcId="{A6614CEE-6A3D-41C6-A9A1-AD145070E3F8}" destId="{4A2B057A-355D-4749-961D-9D7827ABAD8B}" srcOrd="0" destOrd="0" parTransId="{37041FE9-AAD5-4C57-992C-E8DCC45DF8F7}" sibTransId="{ECC76CDF-6ECF-4382-9107-F677D0500CBF}"/>
    <dgm:cxn modelId="{03A7E97C-8507-4D66-A1EA-BC73E0EBCF2A}" srcId="{8FB474DE-60C4-447D-B6A0-DF6EDBDF602C}" destId="{B6BBDD4F-5884-4211-9C2F-0F0EF835637F}" srcOrd="0" destOrd="0" parTransId="{4C50BD5C-92F0-4B83-A24E-DB28E22BDB97}" sibTransId="{1CA15FF3-2CEE-4A2E-AA67-AA6390377C60}"/>
    <dgm:cxn modelId="{896E7583-B540-4F31-B328-D6E3DBF6FF44}" type="presOf" srcId="{A6614CEE-6A3D-41C6-A9A1-AD145070E3F8}" destId="{0360524E-CA41-4553-94E1-3C6DFEA1C028}" srcOrd="1" destOrd="0" presId="urn:microsoft.com/office/officeart/2005/8/layout/hProcess7"/>
    <dgm:cxn modelId="{47F0628B-EBAA-4836-92A9-2959EB5A7A20}" type="presOf" srcId="{6EABAFE9-A016-47B7-8A10-A8B6DF4BFBAC}" destId="{FB500423-9DEF-4FB2-B9F2-E44D0E3A5868}" srcOrd="0" destOrd="0" presId="urn:microsoft.com/office/officeart/2005/8/layout/hProcess7"/>
    <dgm:cxn modelId="{0DC1CF8B-4CF3-47EB-A9C3-39661697771F}" srcId="{8FB474DE-60C4-447D-B6A0-DF6EDBDF602C}" destId="{A6614CEE-6A3D-41C6-A9A1-AD145070E3F8}" srcOrd="2" destOrd="0" parTransId="{BA77701A-8BFC-4000-B0C3-B6B5ED61C061}" sibTransId="{0A6ABBA0-A41D-4242-8EA0-D9796569F365}"/>
    <dgm:cxn modelId="{24DBF291-97AD-4A0F-B1D8-8DB757D490D5}" type="presOf" srcId="{8FB474DE-60C4-447D-B6A0-DF6EDBDF602C}" destId="{DF07A8F0-3019-401F-BDBE-F2E4B2C64A53}" srcOrd="0" destOrd="0" presId="urn:microsoft.com/office/officeart/2005/8/layout/hProcess7"/>
    <dgm:cxn modelId="{27402C95-32C4-461A-80DF-4A932059F38A}" type="presOf" srcId="{B6BBDD4F-5884-4211-9C2F-0F0EF835637F}" destId="{088F4701-3213-415E-86E9-FDEFC63D3DA7}" srcOrd="1" destOrd="0" presId="urn:microsoft.com/office/officeart/2005/8/layout/hProcess7"/>
    <dgm:cxn modelId="{5B4DD7AD-9168-40A6-B7CF-0647BF3C1032}" type="presOf" srcId="{D4445A03-0D3F-4351-8342-7B81C48CD9C0}" destId="{15DC274A-BFFA-4EE2-97AA-71610B165A0A}" srcOrd="0" destOrd="0" presId="urn:microsoft.com/office/officeart/2005/8/layout/hProcess7"/>
    <dgm:cxn modelId="{4D0CF0B2-8700-466F-A214-17B6E227C78A}" type="presOf" srcId="{A6614CEE-6A3D-41C6-A9A1-AD145070E3F8}" destId="{B810C73D-5A6D-4EA8-B03B-A0719B8F9846}" srcOrd="0" destOrd="0" presId="urn:microsoft.com/office/officeart/2005/8/layout/hProcess7"/>
    <dgm:cxn modelId="{49B1C9C7-0089-4736-9C56-6363674398E3}" type="presOf" srcId="{B9468C85-DF98-4558-B827-D4B153B1EEC4}" destId="{9E11CC95-4106-482E-B8C6-1A0AF039BB84}" srcOrd="1" destOrd="0" presId="urn:microsoft.com/office/officeart/2005/8/layout/hProcess7"/>
    <dgm:cxn modelId="{B86A82CA-5CA1-4446-8F3E-FF2748991A68}" type="presOf" srcId="{B6BBDD4F-5884-4211-9C2F-0F0EF835637F}" destId="{96B2C3FB-21B3-47F6-A42A-035927CF1479}" srcOrd="0" destOrd="0" presId="urn:microsoft.com/office/officeart/2005/8/layout/hProcess7"/>
    <dgm:cxn modelId="{8D40B0D3-554D-42EC-BFE0-7EA96A134D46}" srcId="{B9468C85-DF98-4558-B827-D4B153B1EEC4}" destId="{5639CD10-BB7E-43D3-AD40-83597F0D8FE3}" srcOrd="2" destOrd="0" parTransId="{DF03F103-B5D8-4CD4-8F5F-BB1E5D907FAD}" sibTransId="{5B4895B8-8067-44E9-BD56-0FC9CFDBE5D4}"/>
    <dgm:cxn modelId="{BCB17BDE-0918-416D-B4F6-13044B8287AF}" type="presOf" srcId="{B9468C85-DF98-4558-B827-D4B153B1EEC4}" destId="{9949ECE9-840F-4087-ADEA-FEC863C92BBC}" srcOrd="0" destOrd="0" presId="urn:microsoft.com/office/officeart/2005/8/layout/hProcess7"/>
    <dgm:cxn modelId="{22C0D6E8-BCDD-4BE6-88DB-F4791FBB88C4}" srcId="{B9468C85-DF98-4558-B827-D4B153B1EEC4}" destId="{AF997CBD-6309-4F6B-8D9B-0CAB1DB2A46D}" srcOrd="1" destOrd="0" parTransId="{9F120674-6E30-4F79-85A9-DFDB02DC4992}" sibTransId="{8D3DEFC8-E829-44B5-AB6B-844B090CE9AF}"/>
    <dgm:cxn modelId="{A032B2F0-2576-4B7E-8140-1357C71BEEC8}" type="presOf" srcId="{BA0D2F24-1275-40BC-A4E7-71E1B6F87D63}" destId="{FB500423-9DEF-4FB2-B9F2-E44D0E3A5868}" srcOrd="0" destOrd="1" presId="urn:microsoft.com/office/officeart/2005/8/layout/hProcess7"/>
    <dgm:cxn modelId="{281D16F8-FCFA-4218-B8DC-1B24C1969AF0}" srcId="{A6614CEE-6A3D-41C6-A9A1-AD145070E3F8}" destId="{9E4B32D3-738B-4CB5-8B34-88294EDB8F09}" srcOrd="1" destOrd="0" parTransId="{9D466344-DFD8-45B1-8060-11450AF943BE}" sibTransId="{643BC08B-5858-4299-8A18-34D0A4BF2A82}"/>
    <dgm:cxn modelId="{4847F13F-461E-416F-8C17-C58D43E0AC43}" type="presParOf" srcId="{DF07A8F0-3019-401F-BDBE-F2E4B2C64A53}" destId="{FCD71DC4-E07B-4BF7-862D-D3AC662815FC}" srcOrd="0" destOrd="0" presId="urn:microsoft.com/office/officeart/2005/8/layout/hProcess7"/>
    <dgm:cxn modelId="{5ABDF79B-5AC3-4994-B7E3-17B3FDDE1C4E}" type="presParOf" srcId="{FCD71DC4-E07B-4BF7-862D-D3AC662815FC}" destId="{96B2C3FB-21B3-47F6-A42A-035927CF1479}" srcOrd="0" destOrd="0" presId="urn:microsoft.com/office/officeart/2005/8/layout/hProcess7"/>
    <dgm:cxn modelId="{5A49FE73-CB19-4172-8472-588D988F2129}" type="presParOf" srcId="{FCD71DC4-E07B-4BF7-862D-D3AC662815FC}" destId="{088F4701-3213-415E-86E9-FDEFC63D3DA7}" srcOrd="1" destOrd="0" presId="urn:microsoft.com/office/officeart/2005/8/layout/hProcess7"/>
    <dgm:cxn modelId="{4DA1A978-AABA-4DC4-801D-D12F7BCF1569}" type="presParOf" srcId="{FCD71DC4-E07B-4BF7-862D-D3AC662815FC}" destId="{FB500423-9DEF-4FB2-B9F2-E44D0E3A5868}" srcOrd="2" destOrd="0" presId="urn:microsoft.com/office/officeart/2005/8/layout/hProcess7"/>
    <dgm:cxn modelId="{716D80F8-E152-4E9D-97DF-58C9784F2943}" type="presParOf" srcId="{DF07A8F0-3019-401F-BDBE-F2E4B2C64A53}" destId="{AF3A33CD-7BB2-44EC-93E4-9A8EF9A79F06}" srcOrd="1" destOrd="0" presId="urn:microsoft.com/office/officeart/2005/8/layout/hProcess7"/>
    <dgm:cxn modelId="{92C636DD-3616-4D5F-8B69-29D559D9D259}" type="presParOf" srcId="{DF07A8F0-3019-401F-BDBE-F2E4B2C64A53}" destId="{C83F5B00-AB9E-4D06-9049-84DAF73B140A}" srcOrd="2" destOrd="0" presId="urn:microsoft.com/office/officeart/2005/8/layout/hProcess7"/>
    <dgm:cxn modelId="{23A1E357-79C5-472A-8922-270F1FE21BA4}" type="presParOf" srcId="{C83F5B00-AB9E-4D06-9049-84DAF73B140A}" destId="{BC5BB9F6-D5C1-441C-A155-9B6075A65C99}" srcOrd="0" destOrd="0" presId="urn:microsoft.com/office/officeart/2005/8/layout/hProcess7"/>
    <dgm:cxn modelId="{7ABBF162-53ED-47AE-9098-0CDB3AC61F26}" type="presParOf" srcId="{C83F5B00-AB9E-4D06-9049-84DAF73B140A}" destId="{B927F79A-24EF-490C-AF68-26B934CFFEB1}" srcOrd="1" destOrd="0" presId="urn:microsoft.com/office/officeart/2005/8/layout/hProcess7"/>
    <dgm:cxn modelId="{D2F3CA45-400C-4A22-BF18-71818943379A}" type="presParOf" srcId="{C83F5B00-AB9E-4D06-9049-84DAF73B140A}" destId="{AD9A41B3-12DD-497E-8D9E-E90052FCE84D}" srcOrd="2" destOrd="0" presId="urn:microsoft.com/office/officeart/2005/8/layout/hProcess7"/>
    <dgm:cxn modelId="{195A7BE8-6C17-4264-BE47-04C84D71A075}" type="presParOf" srcId="{DF07A8F0-3019-401F-BDBE-F2E4B2C64A53}" destId="{B6C3B6FF-7084-4E78-B202-133E6635E8DA}" srcOrd="3" destOrd="0" presId="urn:microsoft.com/office/officeart/2005/8/layout/hProcess7"/>
    <dgm:cxn modelId="{3E64AC8F-9906-4055-A323-21614097867A}" type="presParOf" srcId="{DF07A8F0-3019-401F-BDBE-F2E4B2C64A53}" destId="{6713A2B7-6133-4182-A2CC-EA603F25E2C8}" srcOrd="4" destOrd="0" presId="urn:microsoft.com/office/officeart/2005/8/layout/hProcess7"/>
    <dgm:cxn modelId="{4BDCD0F6-557B-4BA8-9F11-A50156733C6D}" type="presParOf" srcId="{6713A2B7-6133-4182-A2CC-EA603F25E2C8}" destId="{9949ECE9-840F-4087-ADEA-FEC863C92BBC}" srcOrd="0" destOrd="0" presId="urn:microsoft.com/office/officeart/2005/8/layout/hProcess7"/>
    <dgm:cxn modelId="{366D282C-5944-4DCD-B20F-AB4DA916A45D}" type="presParOf" srcId="{6713A2B7-6133-4182-A2CC-EA603F25E2C8}" destId="{9E11CC95-4106-482E-B8C6-1A0AF039BB84}" srcOrd="1" destOrd="0" presId="urn:microsoft.com/office/officeart/2005/8/layout/hProcess7"/>
    <dgm:cxn modelId="{772667CA-0522-4DEF-A92B-866542693200}" type="presParOf" srcId="{6713A2B7-6133-4182-A2CC-EA603F25E2C8}" destId="{15DC274A-BFFA-4EE2-97AA-71610B165A0A}" srcOrd="2" destOrd="0" presId="urn:microsoft.com/office/officeart/2005/8/layout/hProcess7"/>
    <dgm:cxn modelId="{B2C39F4D-F60F-4C6A-BFEB-0B1B654E6DBF}" type="presParOf" srcId="{DF07A8F0-3019-401F-BDBE-F2E4B2C64A53}" destId="{2EC959E2-AE4E-4A98-B49C-F58C981E7D5F}" srcOrd="5" destOrd="0" presId="urn:microsoft.com/office/officeart/2005/8/layout/hProcess7"/>
    <dgm:cxn modelId="{50016935-D5BB-4C47-A0A6-0828DEE26AA8}" type="presParOf" srcId="{DF07A8F0-3019-401F-BDBE-F2E4B2C64A53}" destId="{F84311C7-77D3-43AC-9B82-51BB79C91DEF}" srcOrd="6" destOrd="0" presId="urn:microsoft.com/office/officeart/2005/8/layout/hProcess7"/>
    <dgm:cxn modelId="{69984C58-3B11-4C5F-964B-5CE4F626C80D}" type="presParOf" srcId="{F84311C7-77D3-43AC-9B82-51BB79C91DEF}" destId="{91E09671-53C4-4168-9E9D-B59D03CE9023}" srcOrd="0" destOrd="0" presId="urn:microsoft.com/office/officeart/2005/8/layout/hProcess7"/>
    <dgm:cxn modelId="{81CD1895-25C9-4260-A8DD-D326D71BF24A}" type="presParOf" srcId="{F84311C7-77D3-43AC-9B82-51BB79C91DEF}" destId="{3146DDC3-27B4-4835-90EE-FE19179FAA08}" srcOrd="1" destOrd="0" presId="urn:microsoft.com/office/officeart/2005/8/layout/hProcess7"/>
    <dgm:cxn modelId="{5F6B4145-68A5-4A12-9EFC-6D9EA5784D1E}" type="presParOf" srcId="{F84311C7-77D3-43AC-9B82-51BB79C91DEF}" destId="{CC073E30-D351-4B03-903E-F7B3D48BF49D}" srcOrd="2" destOrd="0" presId="urn:microsoft.com/office/officeart/2005/8/layout/hProcess7"/>
    <dgm:cxn modelId="{EB32C6DD-2A31-40B4-96D7-79D4604CA25A}" type="presParOf" srcId="{DF07A8F0-3019-401F-BDBE-F2E4B2C64A53}" destId="{7CEFF2C9-9737-4E5A-8197-05E0A97DAF8B}" srcOrd="7" destOrd="0" presId="urn:microsoft.com/office/officeart/2005/8/layout/hProcess7"/>
    <dgm:cxn modelId="{ABDA18ED-9CA7-44A5-A689-F8484C7750A6}" type="presParOf" srcId="{DF07A8F0-3019-401F-BDBE-F2E4B2C64A53}" destId="{4117B947-4A2A-4DFA-8D7E-1C845F7AAEF2}" srcOrd="8" destOrd="0" presId="urn:microsoft.com/office/officeart/2005/8/layout/hProcess7"/>
    <dgm:cxn modelId="{59A38E31-1CF6-454E-97B9-21C2938FDC43}" type="presParOf" srcId="{4117B947-4A2A-4DFA-8D7E-1C845F7AAEF2}" destId="{B810C73D-5A6D-4EA8-B03B-A0719B8F9846}" srcOrd="0" destOrd="0" presId="urn:microsoft.com/office/officeart/2005/8/layout/hProcess7"/>
    <dgm:cxn modelId="{9802E318-E5B1-47E9-BD89-57552E7BBE37}" type="presParOf" srcId="{4117B947-4A2A-4DFA-8D7E-1C845F7AAEF2}" destId="{0360524E-CA41-4553-94E1-3C6DFEA1C028}" srcOrd="1" destOrd="0" presId="urn:microsoft.com/office/officeart/2005/8/layout/hProcess7"/>
    <dgm:cxn modelId="{9EBBC38F-C900-4C21-B703-27C776A759AC}" type="presParOf" srcId="{4117B947-4A2A-4DFA-8D7E-1C845F7AAEF2}" destId="{C6DE068E-EA26-4EA9-8FAC-49347364A3FE}" srcOrd="2" destOrd="0" presId="urn:microsoft.com/office/officeart/2005/8/layout/hProcess7"/>
  </dgm:cxnLst>
  <dgm:bg>
    <a:solidFill>
      <a:schemeClr val="bg1"/>
    </a:solidFill>
  </dgm:bg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3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90C728-CB91-4D44-822A-E978B7303F1B}">
      <dsp:nvSpPr>
        <dsp:cNvPr id="0" name=""/>
        <dsp:cNvSpPr/>
      </dsp:nvSpPr>
      <dsp:spPr>
        <a:xfrm>
          <a:off x="-8094979" y="-1237401"/>
          <a:ext cx="9637603" cy="9637603"/>
        </a:xfrm>
        <a:prstGeom prst="blockArc">
          <a:avLst>
            <a:gd name="adj1" fmla="val 18900000"/>
            <a:gd name="adj2" fmla="val 2700000"/>
            <a:gd name="adj3" fmla="val 224"/>
          </a:avLst>
        </a:pr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A60907-D108-4C4E-948D-C398053041E7}">
      <dsp:nvSpPr>
        <dsp:cNvPr id="0" name=""/>
        <dsp:cNvSpPr/>
      </dsp:nvSpPr>
      <dsp:spPr>
        <a:xfrm>
          <a:off x="994196" y="688832"/>
          <a:ext cx="7656319" cy="1487455"/>
        </a:xfrm>
        <a:prstGeom prst="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095" tIns="101600" rIns="101600" bIns="1016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/>
            <a:t>Iterate</a:t>
          </a:r>
          <a:r>
            <a:rPr lang="en-US" sz="3600" kern="1200" dirty="0"/>
            <a:t> discharge prescription review process to improve efficiency and impact.</a:t>
          </a:r>
        </a:p>
      </dsp:txBody>
      <dsp:txXfrm>
        <a:off x="994196" y="688832"/>
        <a:ext cx="7656319" cy="1487455"/>
      </dsp:txXfrm>
    </dsp:sp>
    <dsp:sp modelId="{22B6AA26-3CE3-45CA-86CA-B05EBA43597B}">
      <dsp:nvSpPr>
        <dsp:cNvPr id="0" name=""/>
        <dsp:cNvSpPr/>
      </dsp:nvSpPr>
      <dsp:spPr>
        <a:xfrm>
          <a:off x="98846" y="537210"/>
          <a:ext cx="1790700" cy="17907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FA6164-7EF9-4B43-9B61-7BCD9EFBCB56}">
      <dsp:nvSpPr>
        <dsp:cNvPr id="0" name=""/>
        <dsp:cNvSpPr/>
      </dsp:nvSpPr>
      <dsp:spPr>
        <a:xfrm>
          <a:off x="1514932" y="2666058"/>
          <a:ext cx="7135584" cy="1830682"/>
        </a:xfrm>
        <a:prstGeom prst="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095" tIns="101600" rIns="101600" bIns="1016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/>
            <a:t>Operationalize</a:t>
          </a:r>
          <a:r>
            <a:rPr lang="en-US" sz="3600" kern="1200" dirty="0"/>
            <a:t> additional interventions to improve discharge prescribing.</a:t>
          </a:r>
        </a:p>
      </dsp:txBody>
      <dsp:txXfrm>
        <a:off x="1514932" y="2666058"/>
        <a:ext cx="7135584" cy="1830682"/>
      </dsp:txXfrm>
    </dsp:sp>
    <dsp:sp modelId="{1FE4731F-1D46-4FB9-8588-10B638ECCF0D}">
      <dsp:nvSpPr>
        <dsp:cNvPr id="0" name=""/>
        <dsp:cNvSpPr/>
      </dsp:nvSpPr>
      <dsp:spPr>
        <a:xfrm>
          <a:off x="619582" y="2686050"/>
          <a:ext cx="1790700" cy="17907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0F8F98-14ED-4DAB-ADE5-451B0E08C3A6}">
      <dsp:nvSpPr>
        <dsp:cNvPr id="0" name=""/>
        <dsp:cNvSpPr/>
      </dsp:nvSpPr>
      <dsp:spPr>
        <a:xfrm>
          <a:off x="994196" y="5013960"/>
          <a:ext cx="7656319" cy="1432560"/>
        </a:xfrm>
        <a:prstGeom prst="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095" tIns="101600" rIns="101600" bIns="1016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/>
            <a:t>Expand</a:t>
          </a:r>
          <a:r>
            <a:rPr lang="en-US" sz="3600" kern="1200" dirty="0"/>
            <a:t> ambulatory ASP efforts into new areas.</a:t>
          </a:r>
        </a:p>
      </dsp:txBody>
      <dsp:txXfrm>
        <a:off x="994196" y="5013960"/>
        <a:ext cx="7656319" cy="1432560"/>
      </dsp:txXfrm>
    </dsp:sp>
    <dsp:sp modelId="{78259D99-1C0A-4DC6-8953-69654054586C}">
      <dsp:nvSpPr>
        <dsp:cNvPr id="0" name=""/>
        <dsp:cNvSpPr/>
      </dsp:nvSpPr>
      <dsp:spPr>
        <a:xfrm>
          <a:off x="98846" y="4834890"/>
          <a:ext cx="1790700" cy="17907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771971-9B73-4F09-A6CA-C29A979078D3}">
      <dsp:nvSpPr>
        <dsp:cNvPr id="0" name=""/>
        <dsp:cNvSpPr/>
      </dsp:nvSpPr>
      <dsp:spPr>
        <a:xfrm>
          <a:off x="0" y="5912632"/>
          <a:ext cx="11461475" cy="19406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7150" cap="flat" cmpd="sng" algn="ctr">
          <a:solidFill>
            <a:schemeClr val="accent2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1" u="sng" kern="1200" dirty="0"/>
            <a:t>Specific objective</a:t>
          </a:r>
        </a:p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1" kern="1200" dirty="0"/>
            <a:t>Roll-out first ambulatory antimicrobial stewardship intervention by July 2022.</a:t>
          </a:r>
        </a:p>
      </dsp:txBody>
      <dsp:txXfrm>
        <a:off x="0" y="5912632"/>
        <a:ext cx="11461475" cy="1940657"/>
      </dsp:txXfrm>
    </dsp:sp>
    <dsp:sp modelId="{A1B3D6B1-CDAD-42D1-B821-8BEABA2E485B}">
      <dsp:nvSpPr>
        <dsp:cNvPr id="0" name=""/>
        <dsp:cNvSpPr/>
      </dsp:nvSpPr>
      <dsp:spPr>
        <a:xfrm rot="10800000">
          <a:off x="0" y="2957010"/>
          <a:ext cx="11461475" cy="2984731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7150" cap="flat" cmpd="sng" algn="ctr">
          <a:solidFill>
            <a:schemeClr val="accent2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Develop a plan for antimicrobial stewardship in each of the 4 ambulatory environments.</a:t>
          </a:r>
        </a:p>
      </dsp:txBody>
      <dsp:txXfrm rot="10800000">
        <a:off x="0" y="2957010"/>
        <a:ext cx="11461475" cy="1939389"/>
      </dsp:txXfrm>
    </dsp:sp>
    <dsp:sp modelId="{96D31814-7488-46F5-89D9-3763334C19D9}">
      <dsp:nvSpPr>
        <dsp:cNvPr id="0" name=""/>
        <dsp:cNvSpPr/>
      </dsp:nvSpPr>
      <dsp:spPr>
        <a:xfrm rot="10800000">
          <a:off x="0" y="1388"/>
          <a:ext cx="11461475" cy="2984731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7150" cap="flat" cmpd="sng" algn="ctr">
          <a:solidFill>
            <a:schemeClr val="accent2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>
              <a:latin typeface="+mn-lt"/>
              <a:ea typeface="Times New Roman" panose="02020603050405020304" pitchFamily="18" charset="0"/>
            </a:rPr>
            <a:t>Describe current state of antimicrobial prescribing in each of the 4 ambulatory environments (i.e., ER, hospital discharge, subspecialty, and primary care).</a:t>
          </a:r>
          <a:endParaRPr lang="en-US" sz="3300" kern="1200" dirty="0"/>
        </a:p>
      </dsp:txBody>
      <dsp:txXfrm rot="10800000">
        <a:off x="0" y="1388"/>
        <a:ext cx="11461475" cy="19393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B2C3FB-21B3-47F6-A42A-035927CF1479}">
      <dsp:nvSpPr>
        <dsp:cNvPr id="0" name=""/>
        <dsp:cNvSpPr/>
      </dsp:nvSpPr>
      <dsp:spPr>
        <a:xfrm>
          <a:off x="1688" y="0"/>
          <a:ext cx="7266025" cy="7072078"/>
        </a:xfrm>
        <a:prstGeom prst="roundRect">
          <a:avLst>
            <a:gd name="adj" fmla="val 5000"/>
          </a:avLst>
        </a:prstGeom>
        <a:noFill/>
        <a:ln w="762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47447" rIns="191135" bIns="0" numCol="1" spcCol="1270" anchor="t" anchorCtr="0">
          <a:noAutofit/>
        </a:bodyPr>
        <a:lstStyle/>
        <a:p>
          <a:pPr marL="0" lvl="0" indent="0" algn="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b="1" kern="1200" dirty="0">
              <a:solidFill>
                <a:schemeClr val="tx1"/>
              </a:solidFill>
            </a:rPr>
            <a:t>Create guiding coalition</a:t>
          </a:r>
        </a:p>
      </dsp:txBody>
      <dsp:txXfrm rot="16200000">
        <a:off x="-2171260" y="2172949"/>
        <a:ext cx="5799103" cy="1453205"/>
      </dsp:txXfrm>
    </dsp:sp>
    <dsp:sp modelId="{FB500423-9DEF-4FB2-B9F2-E44D0E3A5868}">
      <dsp:nvSpPr>
        <dsp:cNvPr id="0" name=""/>
        <dsp:cNvSpPr/>
      </dsp:nvSpPr>
      <dsp:spPr>
        <a:xfrm>
          <a:off x="1454893" y="0"/>
          <a:ext cx="5413189" cy="707207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3444" rIns="0" bIns="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3600" kern="1200" dirty="0">
              <a:solidFill>
                <a:schemeClr val="tx1"/>
              </a:solidFill>
            </a:rPr>
            <a:t>ASP</a:t>
          </a:r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3600" kern="1200" dirty="0">
              <a:solidFill>
                <a:schemeClr val="tx1"/>
              </a:solidFill>
            </a:rPr>
            <a:t>Pharmacy leadership</a:t>
          </a:r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3600" kern="1200" dirty="0">
              <a:solidFill>
                <a:schemeClr val="tx1"/>
              </a:solidFill>
            </a:rPr>
            <a:t>Hospital leadership</a:t>
          </a:r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3600" kern="1200" dirty="0">
              <a:solidFill>
                <a:schemeClr val="tx1"/>
              </a:solidFill>
            </a:rPr>
            <a:t>Primary care network leadership</a:t>
          </a:r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3600" kern="1200" dirty="0">
              <a:solidFill>
                <a:schemeClr val="tx1"/>
              </a:solidFill>
            </a:rPr>
            <a:t>Outpatient and home pharmacy</a:t>
          </a:r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3600" kern="1200" dirty="0">
              <a:solidFill>
                <a:schemeClr val="tx1"/>
              </a:solidFill>
            </a:rPr>
            <a:t>Outpatient subspecialty clinics</a:t>
          </a:r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3600" kern="1200" dirty="0">
              <a:solidFill>
                <a:schemeClr val="tx1"/>
              </a:solidFill>
            </a:rPr>
            <a:t>ER physicians, nurses, and pharmacists</a:t>
          </a:r>
        </a:p>
      </dsp:txBody>
      <dsp:txXfrm>
        <a:off x="1454893" y="0"/>
        <a:ext cx="5413189" cy="7072078"/>
      </dsp:txXfrm>
    </dsp:sp>
    <dsp:sp modelId="{9949ECE9-840F-4087-ADEA-FEC863C92BBC}">
      <dsp:nvSpPr>
        <dsp:cNvPr id="0" name=""/>
        <dsp:cNvSpPr/>
      </dsp:nvSpPr>
      <dsp:spPr>
        <a:xfrm>
          <a:off x="7522025" y="0"/>
          <a:ext cx="7266025" cy="7072078"/>
        </a:xfrm>
        <a:prstGeom prst="roundRect">
          <a:avLst>
            <a:gd name="adj" fmla="val 5000"/>
          </a:avLst>
        </a:prstGeom>
        <a:noFill/>
        <a:ln w="762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47447" rIns="191135" bIns="0" numCol="1" spcCol="1270" anchor="t" anchorCtr="0">
          <a:noAutofit/>
        </a:bodyPr>
        <a:lstStyle/>
        <a:p>
          <a:pPr marL="0" lvl="0" indent="0" algn="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b="1" kern="1200" dirty="0">
              <a:solidFill>
                <a:schemeClr val="tx1"/>
              </a:solidFill>
            </a:rPr>
            <a:t>Create/Communicate vision</a:t>
          </a:r>
        </a:p>
      </dsp:txBody>
      <dsp:txXfrm rot="16200000">
        <a:off x="5349075" y="2172949"/>
        <a:ext cx="5799103" cy="1453205"/>
      </dsp:txXfrm>
    </dsp:sp>
    <dsp:sp modelId="{B927F79A-24EF-490C-AF68-26B934CFFEB1}">
      <dsp:nvSpPr>
        <dsp:cNvPr id="0" name=""/>
        <dsp:cNvSpPr/>
      </dsp:nvSpPr>
      <dsp:spPr>
        <a:xfrm rot="5400000">
          <a:off x="7038730" y="5517331"/>
          <a:ext cx="1039248" cy="1089903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762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DC274A-BFFA-4EE2-97AA-71610B165A0A}">
      <dsp:nvSpPr>
        <dsp:cNvPr id="0" name=""/>
        <dsp:cNvSpPr/>
      </dsp:nvSpPr>
      <dsp:spPr>
        <a:xfrm>
          <a:off x="8975230" y="0"/>
          <a:ext cx="5413189" cy="707207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3444" rIns="0" bIns="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solidFill>
                <a:schemeClr val="tx1"/>
              </a:solidFill>
            </a:rPr>
            <a:t>Collect baseline antibiotic utilization and appropriateness data</a:t>
          </a:r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>
            <a:solidFill>
              <a:schemeClr val="tx1"/>
            </a:solidFill>
          </a:endParaRPr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solidFill>
                <a:schemeClr val="tx1"/>
              </a:solidFill>
            </a:rPr>
            <a:t>Disseminate and discuss antimicrobial prescribing data with key stakeholders</a:t>
          </a:r>
        </a:p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b="1" kern="1200" dirty="0">
            <a:solidFill>
              <a:schemeClr val="accent2">
                <a:lumMod val="75000"/>
              </a:schemeClr>
            </a:solidFill>
          </a:endParaRPr>
        </a:p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>
              <a:solidFill>
                <a:schemeClr val="accent2">
                  <a:lumMod val="75000"/>
                </a:schemeClr>
              </a:solidFill>
            </a:rPr>
            <a:t>Prioritize work </a:t>
          </a:r>
          <a:r>
            <a:rPr lang="en-US" sz="4000" b="1" kern="1200" dirty="0">
              <a:solidFill>
                <a:schemeClr val="accent2">
                  <a:lumMod val="75000"/>
                </a:schemeClr>
              </a:solidFill>
              <a:sym typeface="Wingdings" panose="05000000000000000000" pitchFamily="2" charset="2"/>
            </a:rPr>
            <a:t></a:t>
          </a:r>
          <a:r>
            <a:rPr lang="en-US" sz="3600" b="1" kern="1200" dirty="0">
              <a:solidFill>
                <a:schemeClr val="tx1"/>
              </a:solidFill>
              <a:sym typeface="Wingdings" panose="05000000000000000000" pitchFamily="2" charset="2"/>
            </a:rPr>
            <a:t> </a:t>
          </a:r>
          <a:r>
            <a:rPr lang="en-US" sz="4000" b="1" kern="1200" dirty="0">
              <a:solidFill>
                <a:schemeClr val="accent2">
                  <a:lumMod val="75000"/>
                </a:schemeClr>
              </a:solidFill>
              <a:sym typeface="Wingdings" panose="05000000000000000000" pitchFamily="2" charset="2"/>
            </a:rPr>
            <a:t>hospital </a:t>
          </a:r>
          <a:r>
            <a:rPr lang="en-US" sz="4000" b="1" kern="1200" dirty="0">
              <a:solidFill>
                <a:schemeClr val="accent2">
                  <a:lumMod val="75000"/>
                </a:schemeClr>
              </a:solidFill>
              <a:effectLst/>
              <a:sym typeface="Wingdings" panose="05000000000000000000" pitchFamily="2" charset="2"/>
            </a:rPr>
            <a:t>discharge prescriptions</a:t>
          </a:r>
          <a:endParaRPr lang="en-US" sz="4000" b="1" kern="1200" dirty="0">
            <a:solidFill>
              <a:schemeClr val="accent2">
                <a:lumMod val="75000"/>
              </a:schemeClr>
            </a:solidFill>
            <a:effectLst/>
          </a:endParaRPr>
        </a:p>
      </dsp:txBody>
      <dsp:txXfrm>
        <a:off x="8975230" y="0"/>
        <a:ext cx="5413189" cy="7072078"/>
      </dsp:txXfrm>
    </dsp:sp>
    <dsp:sp modelId="{B810C73D-5A6D-4EA8-B03B-A0719B8F9846}">
      <dsp:nvSpPr>
        <dsp:cNvPr id="0" name=""/>
        <dsp:cNvSpPr/>
      </dsp:nvSpPr>
      <dsp:spPr>
        <a:xfrm>
          <a:off x="15042361" y="0"/>
          <a:ext cx="7266025" cy="7072078"/>
        </a:xfrm>
        <a:prstGeom prst="roundRect">
          <a:avLst>
            <a:gd name="adj" fmla="val 5000"/>
          </a:avLst>
        </a:prstGeom>
        <a:noFill/>
        <a:ln w="762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47447" rIns="191135" bIns="0" numCol="1" spcCol="1270" anchor="t" anchorCtr="0">
          <a:noAutofit/>
        </a:bodyPr>
        <a:lstStyle/>
        <a:p>
          <a:pPr marL="0" lvl="0" indent="0" algn="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b="1" kern="1200" dirty="0">
              <a:solidFill>
                <a:schemeClr val="tx1"/>
              </a:solidFill>
            </a:rPr>
            <a:t>Early wins</a:t>
          </a:r>
        </a:p>
      </dsp:txBody>
      <dsp:txXfrm rot="16200000">
        <a:off x="12869412" y="2172949"/>
        <a:ext cx="5799103" cy="1453205"/>
      </dsp:txXfrm>
    </dsp:sp>
    <dsp:sp modelId="{3146DDC3-27B4-4835-90EE-FE19179FAA08}">
      <dsp:nvSpPr>
        <dsp:cNvPr id="0" name=""/>
        <dsp:cNvSpPr/>
      </dsp:nvSpPr>
      <dsp:spPr>
        <a:xfrm rot="5400000">
          <a:off x="14559067" y="5517331"/>
          <a:ext cx="1039248" cy="1089903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762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DE068E-EA26-4EA9-8FAC-49347364A3FE}">
      <dsp:nvSpPr>
        <dsp:cNvPr id="0" name=""/>
        <dsp:cNvSpPr/>
      </dsp:nvSpPr>
      <dsp:spPr>
        <a:xfrm>
          <a:off x="16495566" y="0"/>
          <a:ext cx="5413189" cy="707207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3444" rIns="0" bIns="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solidFill>
                <a:schemeClr val="tx1"/>
              </a:solidFill>
            </a:rPr>
            <a:t>Audit &amp; feedback of discharge prescriptions [09/21]</a:t>
          </a:r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>
            <a:solidFill>
              <a:schemeClr val="tx1"/>
            </a:solidFill>
          </a:endParaRPr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solidFill>
                <a:schemeClr val="tx1"/>
              </a:solidFill>
            </a:rPr>
            <a:t>Optimization of EMR-based clinical decision support [12/21, 02/22]</a:t>
          </a:r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>
            <a:solidFill>
              <a:schemeClr val="tx1"/>
            </a:solidFill>
          </a:endParaRPr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solidFill>
                <a:schemeClr val="tx1"/>
              </a:solidFill>
            </a:rPr>
            <a:t>Development of specialty- and condition-specific guidelines [03/22, 05/22, 07/22]</a:t>
          </a:r>
        </a:p>
      </dsp:txBody>
      <dsp:txXfrm>
        <a:off x="16495566" y="0"/>
        <a:ext cx="5413189" cy="70720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0" tIns="46455" rIns="92910" bIns="46455" numCol="1" anchor="t" anchorCtr="0" compatLnSpc="1">
            <a:prstTxWarp prst="textNoShape">
              <a:avLst/>
            </a:prstTxWarp>
          </a:bodyPr>
          <a:lstStyle>
            <a:lvl1pPr algn="l" defTabSz="92868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8588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0" tIns="46455" rIns="92910" bIns="46455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570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0" tIns="46455" rIns="92910" bIns="46455" numCol="1" anchor="b" anchorCtr="0" compatLnSpc="1">
            <a:prstTxWarp prst="textNoShape">
              <a:avLst/>
            </a:prstTxWarp>
          </a:bodyPr>
          <a:lstStyle>
            <a:lvl1pPr algn="l" defTabSz="92868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8588" y="877570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0" tIns="46455" rIns="92910" bIns="46455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B720C32-CD48-4E52-B1DC-64E2A1EEE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1716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8588" y="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55BA16-BAAB-B946-B0EB-1B00DCBDB5B1}" type="datetimeFigureOut">
              <a:rPr lang="en-US" smtClean="0"/>
              <a:pPr/>
              <a:t>12/6/2022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700" y="693738"/>
            <a:ext cx="69278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389438"/>
            <a:ext cx="5562600" cy="4157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570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8588" y="877570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43DE3B-4F0D-4B43-9331-D730A353D4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693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3DE3B-4F0D-4B43-9331-D730A353D41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400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6816725"/>
            <a:ext cx="37306250" cy="47053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2436475"/>
            <a:ext cx="30724475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23C63-05BE-4C42-B458-5285F895A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79858-2E74-42BB-A5D7-8A4C0C7E79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438" y="877888"/>
            <a:ext cx="9875837" cy="18726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5" y="877888"/>
            <a:ext cx="29475113" cy="187261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43CFF-685D-4540-BD2C-1024FE7C6E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193925" y="877888"/>
            <a:ext cx="39503350" cy="3657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93925" y="5119688"/>
            <a:ext cx="19675475" cy="7165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2021800" y="5119688"/>
            <a:ext cx="19675475" cy="7165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193925" y="12438063"/>
            <a:ext cx="19675475" cy="7165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021800" y="12438063"/>
            <a:ext cx="19675475" cy="7165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9D90C-C064-4654-86A8-DCCFF1A65A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0EB3-6942-4507-85F1-5DD9903F6A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14101763"/>
            <a:ext cx="37307838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9301163"/>
            <a:ext cx="37307838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848AB-8B18-4A6F-BE06-7FF1E6124E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3925" y="5119688"/>
            <a:ext cx="19675475" cy="144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5119688"/>
            <a:ext cx="19675475" cy="144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BEF3A-3501-4966-BF0F-8FEAAACFCF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9475"/>
            <a:ext cx="39503350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4911725"/>
            <a:ext cx="19392900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6959600"/>
            <a:ext cx="19392900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4911725"/>
            <a:ext cx="19400837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6959600"/>
            <a:ext cx="19400837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72B21-20C4-4C7B-9BF5-61D4EC4353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D7312-5102-47F9-96C2-74B2C23D41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E0406-D056-415F-A656-5BF5221EFA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3125"/>
            <a:ext cx="14439900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873125"/>
            <a:ext cx="245364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4592638"/>
            <a:ext cx="14439900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F0E56-EB10-4F18-A26E-2E3D33572D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15362238"/>
            <a:ext cx="26335037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1960563"/>
            <a:ext cx="26335037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17175163"/>
            <a:ext cx="26335037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C1F768-EF22-434A-991E-B7EC1F3DD7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3925" y="877888"/>
            <a:ext cx="3950335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6203" tIns="188102" rIns="376203" bIns="18810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3925" y="5119688"/>
            <a:ext cx="39503350" cy="144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93925" y="19985038"/>
            <a:ext cx="102425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>
            <a:lvl1pPr algn="l">
              <a:defRPr sz="57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5525" y="19985038"/>
            <a:ext cx="139001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>
            <a:lvl1pPr algn="ctr">
              <a:defRPr sz="57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4725" y="19985038"/>
            <a:ext cx="102425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>
            <a:lvl1pPr algn="r">
              <a:defRPr sz="57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A8455D8-AB81-4AA8-AE09-E545257218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2pPr>
      <a:lvl3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3pPr>
      <a:lvl4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4pPr>
      <a:lvl5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5pPr>
      <a:lvl6pPr marL="4572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6pPr>
      <a:lvl7pPr marL="9144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7pPr>
      <a:lvl8pPr marL="13716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8pPr>
      <a:lvl9pPr marL="18288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9pPr>
    </p:titleStyle>
    <p:bodyStyle>
      <a:lvl1pPr marL="1409700" indent="-1409700" algn="l" defTabSz="3762375" rtl="0" eaLnBrk="0" fontAlgn="base" hangingPunct="0">
        <a:spcBef>
          <a:spcPct val="20000"/>
        </a:spcBef>
        <a:spcAft>
          <a:spcPct val="0"/>
        </a:spcAft>
        <a:buChar char="•"/>
        <a:defRPr sz="13200">
          <a:solidFill>
            <a:schemeClr val="tx1"/>
          </a:solidFill>
          <a:latin typeface="+mn-lt"/>
          <a:ea typeface="+mn-ea"/>
          <a:cs typeface="+mn-cs"/>
        </a:defRPr>
      </a:lvl1pPr>
      <a:lvl2pPr marL="3057525" indent="-1176338" algn="l" defTabSz="3762375" rtl="0" eaLnBrk="0" fontAlgn="base" hangingPunct="0">
        <a:spcBef>
          <a:spcPct val="20000"/>
        </a:spcBef>
        <a:spcAft>
          <a:spcPct val="0"/>
        </a:spcAft>
        <a:buChar char="–"/>
        <a:defRPr sz="11500">
          <a:solidFill>
            <a:schemeClr val="tx1"/>
          </a:solidFill>
          <a:latin typeface="+mn-lt"/>
        </a:defRPr>
      </a:lvl2pPr>
      <a:lvl3pPr marL="4702175" indent="-939800" algn="l" defTabSz="3762375" rtl="0" eaLnBrk="0" fontAlgn="base" hangingPunct="0">
        <a:spcBef>
          <a:spcPct val="20000"/>
        </a:spcBef>
        <a:spcAft>
          <a:spcPct val="0"/>
        </a:spcAft>
        <a:buChar char="•"/>
        <a:defRPr sz="9900">
          <a:solidFill>
            <a:schemeClr val="tx1"/>
          </a:solidFill>
          <a:latin typeface="+mn-lt"/>
        </a:defRPr>
      </a:lvl3pPr>
      <a:lvl4pPr marL="6583363" indent="-939800" algn="l" defTabSz="3762375" rtl="0" eaLnBrk="0" fontAlgn="base" hangingPunct="0">
        <a:spcBef>
          <a:spcPct val="20000"/>
        </a:spcBef>
        <a:spcAft>
          <a:spcPct val="0"/>
        </a:spcAft>
        <a:buChar char="–"/>
        <a:defRPr sz="8200">
          <a:solidFill>
            <a:schemeClr val="tx1"/>
          </a:solidFill>
          <a:latin typeface="+mn-lt"/>
        </a:defRPr>
      </a:lvl4pPr>
      <a:lvl5pPr marL="8466138" indent="-941388" algn="l" defTabSz="3762375" rtl="0" eaLnBrk="0" fontAlgn="base" hangingPunct="0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5pPr>
      <a:lvl6pPr marL="89233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6pPr>
      <a:lvl7pPr marL="93805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7pPr>
      <a:lvl8pPr marL="98377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8pPr>
      <a:lvl9pPr marL="102949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18" Type="http://schemas.openxmlformats.org/officeDocument/2006/relationships/diagramQuickStyle" Target="../diagrams/quickStyle1.xml"/><Relationship Id="rId26" Type="http://schemas.openxmlformats.org/officeDocument/2006/relationships/diagramData" Target="../diagrams/data3.xml"/><Relationship Id="rId3" Type="http://schemas.openxmlformats.org/officeDocument/2006/relationships/image" Target="../media/image1.JPG"/><Relationship Id="rId21" Type="http://schemas.openxmlformats.org/officeDocument/2006/relationships/diagramData" Target="../diagrams/data2.xml"/><Relationship Id="rId34" Type="http://schemas.openxmlformats.org/officeDocument/2006/relationships/image" Target="../media/image17.sv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diagramLayout" Target="../diagrams/layout1.xml"/><Relationship Id="rId25" Type="http://schemas.microsoft.com/office/2007/relationships/diagramDrawing" Target="../diagrams/drawing2.xml"/><Relationship Id="rId33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6" Type="http://schemas.openxmlformats.org/officeDocument/2006/relationships/diagramData" Target="../diagrams/data1.xml"/><Relationship Id="rId20" Type="http://schemas.microsoft.com/office/2007/relationships/diagramDrawing" Target="../diagrams/drawing1.xml"/><Relationship Id="rId29" Type="http://schemas.openxmlformats.org/officeDocument/2006/relationships/diagramColors" Target="../diagrams/colors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24" Type="http://schemas.openxmlformats.org/officeDocument/2006/relationships/diagramColors" Target="../diagrams/colors2.xml"/><Relationship Id="rId32" Type="http://schemas.openxmlformats.org/officeDocument/2006/relationships/image" Target="../media/image15.sv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diagramQuickStyle" Target="../diagrams/quickStyle2.xml"/><Relationship Id="rId28" Type="http://schemas.openxmlformats.org/officeDocument/2006/relationships/diagramQuickStyle" Target="../diagrams/quickStyle3.xml"/><Relationship Id="rId36" Type="http://schemas.openxmlformats.org/officeDocument/2006/relationships/image" Target="../media/image19.svg"/><Relationship Id="rId10" Type="http://schemas.openxmlformats.org/officeDocument/2006/relationships/image" Target="../media/image8.svg"/><Relationship Id="rId19" Type="http://schemas.openxmlformats.org/officeDocument/2006/relationships/diagramColors" Target="../diagrams/colors1.xml"/><Relationship Id="rId31" Type="http://schemas.openxmlformats.org/officeDocument/2006/relationships/image" Target="../media/image14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Relationship Id="rId22" Type="http://schemas.openxmlformats.org/officeDocument/2006/relationships/diagramLayout" Target="../diagrams/layout2.xml"/><Relationship Id="rId27" Type="http://schemas.openxmlformats.org/officeDocument/2006/relationships/diagramLayout" Target="../diagrams/layout3.xml"/><Relationship Id="rId30" Type="http://schemas.microsoft.com/office/2007/relationships/diagramDrawing" Target="../diagrams/drawing3.xml"/><Relationship Id="rId35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3">
            <a:extLst>
              <a:ext uri="{FF2B5EF4-FFF2-40B4-BE49-F238E27FC236}">
                <a16:creationId xmlns:a16="http://schemas.microsoft.com/office/drawing/2014/main" id="{EC783B9D-3261-4B8A-9163-BF17101F50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30264" y="13132455"/>
            <a:ext cx="31530277" cy="9144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algn="ctr" defTabSz="3762375"/>
            <a:r>
              <a:rPr lang="en-US" dirty="0">
                <a:solidFill>
                  <a:schemeClr val="bg1"/>
                </a:solidFill>
              </a:rPr>
              <a:t>Outcomes/Results Achieved</a:t>
            </a: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0" y="0"/>
            <a:ext cx="43891200" cy="4724400"/>
          </a:xfrm>
          <a:solidFill>
            <a:srgbClr val="C00000"/>
          </a:solidFill>
          <a:ln>
            <a:solidFill>
              <a:schemeClr val="tx1"/>
            </a:solidFill>
          </a:ln>
        </p:spPr>
        <p:txBody>
          <a:bodyPr/>
          <a:lstStyle/>
          <a:p>
            <a:pPr defTabSz="1017588">
              <a:spcBef>
                <a:spcPts val="9600"/>
              </a:spcBef>
            </a:pPr>
            <a:br>
              <a:rPr lang="en-US" sz="6000" b="1" dirty="0">
                <a:solidFill>
                  <a:schemeClr val="bg1"/>
                </a:solidFill>
              </a:rPr>
            </a:br>
            <a:r>
              <a:rPr lang="en-US" sz="6000" b="1" dirty="0">
                <a:solidFill>
                  <a:schemeClr val="bg1"/>
                </a:solidFill>
              </a:rPr>
              <a:t>Developing, Deploying, and Sustaining an Outpatient </a:t>
            </a:r>
            <a:br>
              <a:rPr lang="en-US" sz="6000" b="1" dirty="0">
                <a:solidFill>
                  <a:schemeClr val="bg1"/>
                </a:solidFill>
              </a:rPr>
            </a:br>
            <a:r>
              <a:rPr lang="en-US" sz="6000" b="1" dirty="0">
                <a:solidFill>
                  <a:schemeClr val="bg1"/>
                </a:solidFill>
              </a:rPr>
              <a:t>Antimicrobial Stewardship Program</a:t>
            </a:r>
            <a:br>
              <a:rPr lang="en-US" sz="4800" b="1" dirty="0"/>
            </a:br>
            <a:br>
              <a:rPr lang="en-US" sz="4800" b="1" dirty="0"/>
            </a:br>
            <a:r>
              <a:rPr lang="en-US" sz="4800" b="1" dirty="0">
                <a:solidFill>
                  <a:schemeClr val="bg1"/>
                </a:solidFill>
              </a:rPr>
              <a:t>Hayden T. Schwenk, MD, MPH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Stanford School of Medicine and Stanford Medicine Children’s Health</a:t>
            </a:r>
            <a:br>
              <a:rPr lang="en-US" sz="4000" b="1" dirty="0">
                <a:solidFill>
                  <a:schemeClr val="bg1"/>
                </a:solidFill>
              </a:rPr>
            </a:br>
            <a:br>
              <a:rPr lang="en-US" sz="4800" dirty="0">
                <a:solidFill>
                  <a:schemeClr val="bg1"/>
                </a:solidFill>
              </a:rPr>
            </a:br>
            <a:endParaRPr lang="en-US" sz="4800" i="1" dirty="0">
              <a:solidFill>
                <a:schemeClr val="bg1"/>
              </a:solidFill>
            </a:endParaRPr>
          </a:p>
        </p:txBody>
      </p:sp>
      <p:sp>
        <p:nvSpPr>
          <p:cNvPr id="1128" name="Text Box 161"/>
          <p:cNvSpPr txBox="1">
            <a:spLocks noChangeArrowheads="1"/>
          </p:cNvSpPr>
          <p:nvPr/>
        </p:nvSpPr>
        <p:spPr bwMode="auto">
          <a:xfrm>
            <a:off x="39852600" y="6850063"/>
            <a:ext cx="3048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000" b="0">
              <a:solidFill>
                <a:schemeClr val="tx1"/>
              </a:solidFill>
            </a:endParaRPr>
          </a:p>
        </p:txBody>
      </p:sp>
      <p:sp>
        <p:nvSpPr>
          <p:cNvPr id="1129" name="Rectangle 163"/>
          <p:cNvSpPr>
            <a:spLocks noChangeArrowheads="1"/>
          </p:cNvSpPr>
          <p:nvPr/>
        </p:nvSpPr>
        <p:spPr bwMode="auto">
          <a:xfrm>
            <a:off x="12132323" y="4953001"/>
            <a:ext cx="22310077" cy="9144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algn="ctr" defTabSz="3762375"/>
            <a:r>
              <a:rPr lang="en-US" dirty="0">
                <a:solidFill>
                  <a:schemeClr val="bg1"/>
                </a:solidFill>
              </a:rPr>
              <a:t>Methods/Changes Implemented</a:t>
            </a:r>
          </a:p>
        </p:txBody>
      </p:sp>
      <p:sp>
        <p:nvSpPr>
          <p:cNvPr id="1133" name="Rectangle 167"/>
          <p:cNvSpPr>
            <a:spLocks noChangeArrowheads="1"/>
          </p:cNvSpPr>
          <p:nvPr/>
        </p:nvSpPr>
        <p:spPr bwMode="auto">
          <a:xfrm>
            <a:off x="172873" y="4934981"/>
            <a:ext cx="11500926" cy="932419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algn="ctr" defTabSz="3762375"/>
            <a:r>
              <a:rPr lang="en-US">
                <a:solidFill>
                  <a:schemeClr val="bg1"/>
                </a:solidFill>
              </a:rPr>
              <a:t>Background</a:t>
            </a:r>
          </a:p>
        </p:txBody>
      </p:sp>
      <p:sp>
        <p:nvSpPr>
          <p:cNvPr id="1130" name="Rectangle 164"/>
          <p:cNvSpPr>
            <a:spLocks noChangeArrowheads="1"/>
          </p:cNvSpPr>
          <p:nvPr/>
        </p:nvSpPr>
        <p:spPr bwMode="auto">
          <a:xfrm>
            <a:off x="34830425" y="4953000"/>
            <a:ext cx="8887902" cy="9144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algn="ctr" defTabSz="3762375"/>
            <a:r>
              <a:rPr lang="en-US" dirty="0">
                <a:solidFill>
                  <a:schemeClr val="bg1"/>
                </a:solidFill>
              </a:rPr>
              <a:t>Next Steps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40080" y="6477000"/>
            <a:ext cx="1042416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200"/>
              </a:spcAft>
              <a:buClr>
                <a:srgbClr val="C00000"/>
              </a:buClr>
            </a:pPr>
            <a:endParaRPr lang="en-US" sz="28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342900" indent="-342900" eaLnBrk="1" hangingPunct="1">
              <a:spcBef>
                <a:spcPts val="600"/>
              </a:spcBef>
              <a:spcAft>
                <a:spcPts val="1200"/>
              </a:spcAft>
              <a:buClr>
                <a:srgbClr val="C00000"/>
              </a:buClr>
              <a:buSzPct val="120000"/>
              <a:buFont typeface="Arial" pitchFamily="34" charset="0"/>
              <a:buChar char="•"/>
            </a:pPr>
            <a:endParaRPr lang="en-US" sz="2800" b="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>
          <a:xfrm>
            <a:off x="640080" y="11752118"/>
            <a:ext cx="10332720" cy="6078682"/>
          </a:xfrm>
          <a:prstGeom prst="rect">
            <a:avLst/>
          </a:prstGeo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>
                <a:srgbClr val="C00000"/>
              </a:buClr>
              <a:buSzPct val="120000"/>
            </a:pPr>
            <a:endParaRPr lang="en-US" sz="2800" b="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735907" y="12969167"/>
            <a:ext cx="184666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3" name="Rectangle 166"/>
          <p:cNvSpPr>
            <a:spLocks noChangeArrowheads="1"/>
          </p:cNvSpPr>
          <p:nvPr/>
        </p:nvSpPr>
        <p:spPr bwMode="auto">
          <a:xfrm>
            <a:off x="170814" y="13030200"/>
            <a:ext cx="11461476" cy="9144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algn="ctr" defTabSz="3762375"/>
            <a:r>
              <a:rPr lang="en-US" dirty="0">
                <a:solidFill>
                  <a:schemeClr val="bg1"/>
                </a:solidFill>
              </a:rPr>
              <a:t>Objectives </a:t>
            </a:r>
          </a:p>
        </p:txBody>
      </p:sp>
      <p:pic>
        <p:nvPicPr>
          <p:cNvPr id="14" name="Content Placeholder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6CE4731C-1046-442E-A0EC-BAD46B74510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00" y="917932"/>
            <a:ext cx="6141720" cy="2320823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A9B70C2-BD47-4E42-9E6A-8B68127F876D}"/>
              </a:ext>
            </a:extLst>
          </p:cNvPr>
          <p:cNvSpPr/>
          <p:nvPr/>
        </p:nvSpPr>
        <p:spPr bwMode="auto">
          <a:xfrm>
            <a:off x="42367200" y="3258312"/>
            <a:ext cx="45719" cy="45719"/>
          </a:xfrm>
          <a:prstGeom prst="roundRect">
            <a:avLst/>
          </a:prstGeom>
          <a:gradFill rotWithShape="1">
            <a:gsLst>
              <a:gs pos="0">
                <a:srgbClr val="800000"/>
              </a:gs>
              <a:gs pos="50000">
                <a:srgbClr val="800000">
                  <a:gamma/>
                  <a:tint val="73725"/>
                  <a:invGamma/>
                </a:srgbClr>
              </a:gs>
              <a:gs pos="100000">
                <a:srgbClr val="800000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37160" tIns="68580" rIns="137160" bIns="6858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300" b="1" i="0" u="none" strike="noStrike" cap="none" normalizeH="0" baseline="0">
              <a:ln>
                <a:noFill/>
              </a:ln>
              <a:solidFill>
                <a:srgbClr val="FF9900"/>
              </a:solidFill>
              <a:effectLst/>
              <a:latin typeface="Arial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CCE44E-9D20-45FE-B5D1-53C6A62AFE2B}"/>
              </a:ext>
            </a:extLst>
          </p:cNvPr>
          <p:cNvSpPr txBox="1"/>
          <p:nvPr/>
        </p:nvSpPr>
        <p:spPr>
          <a:xfrm>
            <a:off x="914400" y="1039598"/>
            <a:ext cx="9164193" cy="20774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pPr algn="ctr"/>
            <a:endParaRPr lang="en-US" dirty="0">
              <a:solidFill>
                <a:srgbClr val="FF0000"/>
              </a:solidFill>
            </a:endParaRPr>
          </a:p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03561D-3B14-4B42-AC17-5225C08B7B1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896" y="1511023"/>
            <a:ext cx="8839200" cy="1134639"/>
          </a:xfrm>
          <a:prstGeom prst="rect">
            <a:avLst/>
          </a:prstGeom>
        </p:spPr>
      </p:pic>
      <p:pic>
        <p:nvPicPr>
          <p:cNvPr id="17" name="Graphic 16" descr="Medicine">
            <a:extLst>
              <a:ext uri="{FF2B5EF4-FFF2-40B4-BE49-F238E27FC236}">
                <a16:creationId xmlns:a16="http://schemas.microsoft.com/office/drawing/2014/main" id="{5676CE7E-1C9C-4214-8A8F-737A1B5F043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76200" y="6004505"/>
            <a:ext cx="1133047" cy="1133047"/>
          </a:xfrm>
          <a:prstGeom prst="rect">
            <a:avLst/>
          </a:prstGeom>
        </p:spPr>
      </p:pic>
      <p:pic>
        <p:nvPicPr>
          <p:cNvPr id="19" name="Graphic 18" descr="Upward trend">
            <a:extLst>
              <a:ext uri="{FF2B5EF4-FFF2-40B4-BE49-F238E27FC236}">
                <a16:creationId xmlns:a16="http://schemas.microsoft.com/office/drawing/2014/main" id="{89A1735A-2390-4A4F-93EA-8BFAF01BBB9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-36901" y="7479332"/>
            <a:ext cx="1131268" cy="1131268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96D5CDC5-B307-4E09-9385-DE5D06DF16D8}"/>
              </a:ext>
            </a:extLst>
          </p:cNvPr>
          <p:cNvSpPr txBox="1"/>
          <p:nvPr/>
        </p:nvSpPr>
        <p:spPr>
          <a:xfrm>
            <a:off x="1035302" y="5928026"/>
            <a:ext cx="105969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0" dirty="0">
                <a:solidFill>
                  <a:schemeClr val="tx1"/>
                </a:solidFill>
              </a:rPr>
              <a:t>Antibiotics are the most common prescription for children and most are prescribed for outpatients.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A4B2511-E03D-47CD-A9D9-B5F9B3CB4483}"/>
              </a:ext>
            </a:extLst>
          </p:cNvPr>
          <p:cNvSpPr txBox="1"/>
          <p:nvPr/>
        </p:nvSpPr>
        <p:spPr>
          <a:xfrm>
            <a:off x="1002593" y="7375575"/>
            <a:ext cx="105969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0" dirty="0">
                <a:solidFill>
                  <a:schemeClr val="tx1"/>
                </a:solidFill>
                <a:latin typeface="+mn-lt"/>
              </a:rPr>
              <a:t>Overuse/Misuse of antibiotics leads to </a:t>
            </a:r>
            <a:r>
              <a:rPr lang="en-US" sz="3600" b="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↑</a:t>
            </a:r>
            <a:r>
              <a:rPr lang="en-US" sz="3600" b="0" dirty="0">
                <a:solidFill>
                  <a:schemeClr val="tx1"/>
                </a:solidFill>
                <a:latin typeface="+mn-lt"/>
              </a:rPr>
              <a:t> resistance, costs, and adverse drug reactions.</a:t>
            </a:r>
          </a:p>
        </p:txBody>
      </p:sp>
      <p:pic>
        <p:nvPicPr>
          <p:cNvPr id="28" name="Graphic 27" descr="Doctor">
            <a:extLst>
              <a:ext uri="{FF2B5EF4-FFF2-40B4-BE49-F238E27FC236}">
                <a16:creationId xmlns:a16="http://schemas.microsoft.com/office/drawing/2014/main" id="{B889CCF2-C6AB-43BC-89A3-CF0C09CA0BB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-36901" y="8927132"/>
            <a:ext cx="1131268" cy="1131268"/>
          </a:xfrm>
          <a:prstGeom prst="rect">
            <a:avLst/>
          </a:prstGeom>
        </p:spPr>
      </p:pic>
      <p:pic>
        <p:nvPicPr>
          <p:cNvPr id="29" name="Graphic 28" descr="Hospital">
            <a:extLst>
              <a:ext uri="{FF2B5EF4-FFF2-40B4-BE49-F238E27FC236}">
                <a16:creationId xmlns:a16="http://schemas.microsoft.com/office/drawing/2014/main" id="{A82DE367-DDF7-4E3E-ABC5-9304A065128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764" y="10439400"/>
            <a:ext cx="1060036" cy="1060036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CA64597B-7A0A-4179-9D5D-9DE5520AF4FE}"/>
              </a:ext>
            </a:extLst>
          </p:cNvPr>
          <p:cNvSpPr txBox="1"/>
          <p:nvPr/>
        </p:nvSpPr>
        <p:spPr>
          <a:xfrm>
            <a:off x="1060379" y="8858071"/>
            <a:ext cx="106291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0" dirty="0">
                <a:solidFill>
                  <a:schemeClr val="tx1"/>
                </a:solidFill>
              </a:rPr>
              <a:t>Antibiotic stewardship programs (ASP) improve outcomes &amp; </a:t>
            </a:r>
            <a:r>
              <a:rPr lang="en-US" sz="3600" b="0" dirty="0">
                <a:solidFill>
                  <a:schemeClr val="tx1"/>
                </a:solidFill>
                <a:latin typeface="Century Schoolbook" panose="02040604050505020304" pitchFamily="18" charset="0"/>
              </a:rPr>
              <a:t>↓ </a:t>
            </a:r>
            <a:r>
              <a:rPr lang="en-US" sz="3600" b="0" dirty="0">
                <a:solidFill>
                  <a:schemeClr val="tx1"/>
                </a:solidFill>
              </a:rPr>
              <a:t>harm by optimizing antibiotic </a:t>
            </a:r>
            <a:r>
              <a:rPr lang="en-US" sz="3600" b="0" dirty="0" err="1">
                <a:solidFill>
                  <a:schemeClr val="tx1"/>
                </a:solidFill>
              </a:rPr>
              <a:t>rx</a:t>
            </a:r>
            <a:r>
              <a:rPr lang="en-US" sz="3600" b="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96B5393-FD9D-45CA-A6F2-22E00B02CF86}"/>
              </a:ext>
            </a:extLst>
          </p:cNvPr>
          <p:cNvSpPr txBox="1"/>
          <p:nvPr/>
        </p:nvSpPr>
        <p:spPr>
          <a:xfrm>
            <a:off x="1002593" y="10380057"/>
            <a:ext cx="105969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0" dirty="0">
                <a:solidFill>
                  <a:schemeClr val="tx1"/>
                </a:solidFill>
                <a:latin typeface="+mn-lt"/>
              </a:rPr>
              <a:t>Our ASP has </a:t>
            </a:r>
            <a:r>
              <a:rPr lang="en-US" sz="3600" b="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↓ </a:t>
            </a:r>
            <a:r>
              <a:rPr lang="en-US" sz="3600" b="0" dirty="0">
                <a:solidFill>
                  <a:schemeClr val="tx1"/>
                </a:solidFill>
                <a:latin typeface="+mn-lt"/>
              </a:rPr>
              <a:t>inpatient broad-spectrum antibiotic use by &gt;25% &amp; antimicrobial spend by &gt;$3 million. </a:t>
            </a:r>
          </a:p>
        </p:txBody>
      </p:sp>
      <p:pic>
        <p:nvPicPr>
          <p:cNvPr id="34" name="Graphic 33" descr="Warning">
            <a:extLst>
              <a:ext uri="{FF2B5EF4-FFF2-40B4-BE49-F238E27FC236}">
                <a16:creationId xmlns:a16="http://schemas.microsoft.com/office/drawing/2014/main" id="{6E1CA01A-D61F-4C72-8271-AF36BD8BD9B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7026" y="11765895"/>
            <a:ext cx="1054576" cy="1054576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1CF7C0AB-08BC-4BD6-9363-2F1F6696C669}"/>
              </a:ext>
            </a:extLst>
          </p:cNvPr>
          <p:cNvSpPr txBox="1"/>
          <p:nvPr/>
        </p:nvSpPr>
        <p:spPr>
          <a:xfrm>
            <a:off x="1080731" y="11677471"/>
            <a:ext cx="105969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There are significant gaps in ambulatory antimicrobial stewardship.</a:t>
            </a:r>
          </a:p>
        </p:txBody>
      </p:sp>
      <p:pic>
        <p:nvPicPr>
          <p:cNvPr id="1026" name="Picture 5" descr="image003">
            <a:extLst>
              <a:ext uri="{FF2B5EF4-FFF2-40B4-BE49-F238E27FC236}">
                <a16:creationId xmlns:a16="http://schemas.microsoft.com/office/drawing/2014/main" id="{C68A46A1-0832-4A45-8434-1562802187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30265" y="14213213"/>
            <a:ext cx="15073136" cy="765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1BFBB88-756C-465C-A8DF-77F40671B94C}"/>
              </a:ext>
            </a:extLst>
          </p:cNvPr>
          <p:cNvSpPr/>
          <p:nvPr/>
        </p:nvSpPr>
        <p:spPr bwMode="auto">
          <a:xfrm>
            <a:off x="15544800" y="17297400"/>
            <a:ext cx="304800" cy="2286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37160" tIns="68580" rIns="137160" bIns="6858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300" b="1" i="0" u="none" strike="noStrike" cap="none" normalizeH="0" baseline="0">
              <a:ln>
                <a:noFill/>
              </a:ln>
              <a:solidFill>
                <a:srgbClr val="FF9900"/>
              </a:solidFill>
              <a:effectLst/>
              <a:latin typeface="Arial" charset="0"/>
            </a:endParaRPr>
          </a:p>
        </p:txBody>
      </p: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F140F68E-0ACF-48DD-97F8-D4BD3F4EB3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42985026"/>
              </p:ext>
            </p:extLst>
          </p:nvPr>
        </p:nvGraphicFramePr>
        <p:xfrm>
          <a:off x="34971023" y="5867401"/>
          <a:ext cx="8749363" cy="716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6" r:lo="rId17" r:qs="rId18" r:cs="rId19"/>
          </a:graphicData>
        </a:graphic>
      </p:graphicFrame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E86FEA81-402C-4B60-8FB8-8764ECE7792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99444288"/>
              </p:ext>
            </p:extLst>
          </p:nvPr>
        </p:nvGraphicFramePr>
        <p:xfrm>
          <a:off x="170814" y="14014721"/>
          <a:ext cx="11461476" cy="78546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1" r:lo="rId22" r:qs="rId23" r:cs="rId24"/>
          </a:graphicData>
        </a:graphic>
      </p:graphicFrame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A718631F-B62E-4544-AD05-2EF48D7A50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52049264"/>
              </p:ext>
            </p:extLst>
          </p:nvPr>
        </p:nvGraphicFramePr>
        <p:xfrm>
          <a:off x="12130264" y="5958122"/>
          <a:ext cx="22310076" cy="70720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6" r:lo="rId27" r:qs="rId28" r:cs="rId29"/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0AE9A2C-0F52-4FFE-96B2-4E04668998D7}"/>
              </a:ext>
            </a:extLst>
          </p:cNvPr>
          <p:cNvSpPr/>
          <p:nvPr/>
        </p:nvSpPr>
        <p:spPr bwMode="auto">
          <a:xfrm>
            <a:off x="35463749" y="20945360"/>
            <a:ext cx="8307858" cy="914400"/>
          </a:xfrm>
          <a:prstGeom prst="roundRect">
            <a:avLst/>
          </a:prstGeom>
          <a:solidFill>
            <a:schemeClr val="bg1"/>
          </a:solidFill>
          <a:ln w="762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37160" tIns="68580" rIns="137160" bIns="6858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300" b="1" i="0" u="none" strike="noStrike" cap="none" normalizeH="0" baseline="0">
              <a:ln>
                <a:noFill/>
              </a:ln>
              <a:solidFill>
                <a:srgbClr val="FF9900"/>
              </a:solidFill>
              <a:effectLst/>
              <a:latin typeface="Arial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1E297F-CBC2-409D-A5B0-D13585233632}"/>
              </a:ext>
            </a:extLst>
          </p:cNvPr>
          <p:cNvSpPr txBox="1"/>
          <p:nvPr/>
        </p:nvSpPr>
        <p:spPr>
          <a:xfrm>
            <a:off x="35813648" y="209967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u="sng" dirty="0">
                <a:solidFill>
                  <a:schemeClr val="tx1"/>
                </a:solidFill>
              </a:rPr>
              <a:t>Acknowledgments</a:t>
            </a:r>
          </a:p>
          <a:p>
            <a:pPr algn="ctr"/>
            <a:r>
              <a:rPr lang="en-US" sz="1600" b="0" dirty="0">
                <a:solidFill>
                  <a:schemeClr val="tx1"/>
                </a:solidFill>
              </a:rPr>
              <a:t>Members of the SCH ASP including Lauren Puckett, PharmD, BCIDP; Laura Bio, PharmD, BCPS, BCIDP; Torsten Joerger, MD, MSCE; and, Sean Cornell</a:t>
            </a:r>
          </a:p>
        </p:txBody>
      </p:sp>
      <p:pic>
        <p:nvPicPr>
          <p:cNvPr id="18" name="Graphic 17" descr="Arrow circle">
            <a:extLst>
              <a:ext uri="{FF2B5EF4-FFF2-40B4-BE49-F238E27FC236}">
                <a16:creationId xmlns:a16="http://schemas.microsoft.com/office/drawing/2014/main" id="{BD97B5BC-232C-4614-A04C-D50A9F409DD8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35103725" y="6470437"/>
            <a:ext cx="1740868" cy="1740868"/>
          </a:xfrm>
          <a:prstGeom prst="rect">
            <a:avLst/>
          </a:prstGeom>
        </p:spPr>
      </p:pic>
      <p:pic>
        <p:nvPicPr>
          <p:cNvPr id="26" name="Graphic 25" descr="Add">
            <a:extLst>
              <a:ext uri="{FF2B5EF4-FFF2-40B4-BE49-F238E27FC236}">
                <a16:creationId xmlns:a16="http://schemas.microsoft.com/office/drawing/2014/main" id="{3DB5A3F5-74D2-40C7-A07E-0CECA02D4C31}"/>
              </a:ext>
            </a:extLst>
          </p:cNvPr>
          <p:cNvPicPr>
            <a:picLocks noChangeAspect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4"/>
              </a:ext>
            </a:extLst>
          </a:blip>
          <a:stretch>
            <a:fillRect/>
          </a:stretch>
        </p:blipFill>
        <p:spPr>
          <a:xfrm>
            <a:off x="35813648" y="8770760"/>
            <a:ext cx="1356081" cy="1356081"/>
          </a:xfrm>
          <a:prstGeom prst="rect">
            <a:avLst/>
          </a:prstGeom>
        </p:spPr>
      </p:pic>
      <p:pic>
        <p:nvPicPr>
          <p:cNvPr id="30" name="Graphic 29" descr="Maximize">
            <a:extLst>
              <a:ext uri="{FF2B5EF4-FFF2-40B4-BE49-F238E27FC236}">
                <a16:creationId xmlns:a16="http://schemas.microsoft.com/office/drawing/2014/main" id="{E8EBAAB8-DABD-46AD-9A7B-B785E986478D}"/>
              </a:ext>
            </a:extLst>
          </p:cNvPr>
          <p:cNvPicPr>
            <a:picLocks noChangeAspect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6"/>
              </a:ext>
            </a:extLst>
          </a:blip>
          <a:stretch>
            <a:fillRect/>
          </a:stretch>
        </p:blipFill>
        <p:spPr>
          <a:xfrm>
            <a:off x="35364559" y="10980221"/>
            <a:ext cx="1219200" cy="12192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FCB6C1D3-98A4-4779-ADB5-00196C61ED8B}"/>
              </a:ext>
            </a:extLst>
          </p:cNvPr>
          <p:cNvSpPr/>
          <p:nvPr/>
        </p:nvSpPr>
        <p:spPr bwMode="auto">
          <a:xfrm>
            <a:off x="13792200" y="16878299"/>
            <a:ext cx="381000" cy="2286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37160" tIns="68580" rIns="137160" bIns="6858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300" b="1" i="0" u="none" strike="noStrike" cap="none" normalizeH="0" baseline="0">
              <a:ln>
                <a:noFill/>
              </a:ln>
              <a:solidFill>
                <a:srgbClr val="FF9900"/>
              </a:solidFill>
              <a:effectLst/>
              <a:latin typeface="Arial" charset="0"/>
            </a:endParaRPr>
          </a:p>
        </p:txBody>
      </p:sp>
      <p:sp>
        <p:nvSpPr>
          <p:cNvPr id="21" name="Arrow: Left 20">
            <a:extLst>
              <a:ext uri="{FF2B5EF4-FFF2-40B4-BE49-F238E27FC236}">
                <a16:creationId xmlns:a16="http://schemas.microsoft.com/office/drawing/2014/main" id="{D1E460C3-C2DC-4DF6-A0E3-9D198539684B}"/>
              </a:ext>
            </a:extLst>
          </p:cNvPr>
          <p:cNvSpPr/>
          <p:nvPr/>
        </p:nvSpPr>
        <p:spPr bwMode="auto">
          <a:xfrm>
            <a:off x="26898600" y="15011400"/>
            <a:ext cx="2362200" cy="533400"/>
          </a:xfrm>
          <a:prstGeom prst="leftArrow">
            <a:avLst/>
          </a:prstGeom>
          <a:gradFill flip="none" rotWithShape="1">
            <a:gsLst>
              <a:gs pos="0">
                <a:schemeClr val="accent2">
                  <a:lumMod val="75000"/>
                  <a:tint val="66000"/>
                  <a:satMod val="160000"/>
                </a:schemeClr>
              </a:gs>
              <a:gs pos="50000">
                <a:schemeClr val="accent2">
                  <a:lumMod val="75000"/>
                  <a:tint val="44500"/>
                  <a:satMod val="160000"/>
                </a:schemeClr>
              </a:gs>
              <a:gs pos="100000">
                <a:schemeClr val="accent2">
                  <a:lumMod val="75000"/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37160" tIns="68580" rIns="137160" bIns="6858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300" b="1" i="0" u="none" strike="noStrike" cap="none" normalizeH="0" baseline="0">
              <a:ln>
                <a:noFill/>
              </a:ln>
              <a:solidFill>
                <a:srgbClr val="FF9900"/>
              </a:solidFill>
              <a:effectLst/>
              <a:latin typeface="Arial" charset="0"/>
            </a:endParaRP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FE744EA9-3B1F-42DF-BCF8-9B41A5698F4D}"/>
              </a:ext>
            </a:extLst>
          </p:cNvPr>
          <p:cNvSpPr/>
          <p:nvPr/>
        </p:nvSpPr>
        <p:spPr bwMode="auto">
          <a:xfrm>
            <a:off x="29261538" y="14401800"/>
            <a:ext cx="11657862" cy="1828800"/>
          </a:xfrm>
          <a:prstGeom prst="roundRect">
            <a:avLst/>
          </a:prstGeom>
          <a:solidFill>
            <a:schemeClr val="bg1"/>
          </a:solidFill>
          <a:ln w="762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37160" tIns="68580" rIns="137160" bIns="6858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300" b="1" i="0" u="none" strike="noStrike" cap="none" normalizeH="0" baseline="0">
              <a:ln>
                <a:noFill/>
              </a:ln>
              <a:solidFill>
                <a:srgbClr val="FF9900"/>
              </a:solidFill>
              <a:effectLst/>
              <a:latin typeface="Arial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674512A-2ED4-4F93-A303-510F42FF7602}"/>
              </a:ext>
            </a:extLst>
          </p:cNvPr>
          <p:cNvSpPr txBox="1"/>
          <p:nvPr/>
        </p:nvSpPr>
        <p:spPr>
          <a:xfrm>
            <a:off x="29337000" y="14401800"/>
            <a:ext cx="114603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>
                <a:solidFill>
                  <a:schemeClr val="tx1"/>
                </a:solidFill>
              </a:rPr>
              <a:t>Published literature suggests ~30% of discharge antimicrobial prescriptions are suboptimal (i.e., drug choice, dose, frequency, route, or duration).</a:t>
            </a:r>
          </a:p>
        </p:txBody>
      </p:sp>
      <p:sp>
        <p:nvSpPr>
          <p:cNvPr id="43" name="Arrow: Left 42">
            <a:extLst>
              <a:ext uri="{FF2B5EF4-FFF2-40B4-BE49-F238E27FC236}">
                <a16:creationId xmlns:a16="http://schemas.microsoft.com/office/drawing/2014/main" id="{7391B6B4-F4D7-4ABB-9CDD-AF44DDBD552E}"/>
              </a:ext>
            </a:extLst>
          </p:cNvPr>
          <p:cNvSpPr/>
          <p:nvPr/>
        </p:nvSpPr>
        <p:spPr bwMode="auto">
          <a:xfrm rot="588709">
            <a:off x="26866416" y="17084495"/>
            <a:ext cx="2362200" cy="533400"/>
          </a:xfrm>
          <a:prstGeom prst="leftArrow">
            <a:avLst/>
          </a:prstGeom>
          <a:gradFill flip="none" rotWithShape="1">
            <a:gsLst>
              <a:gs pos="0">
                <a:schemeClr val="accent2">
                  <a:lumMod val="75000"/>
                  <a:tint val="66000"/>
                  <a:satMod val="160000"/>
                </a:schemeClr>
              </a:gs>
              <a:gs pos="50000">
                <a:schemeClr val="accent2">
                  <a:lumMod val="75000"/>
                  <a:tint val="44500"/>
                  <a:satMod val="160000"/>
                </a:schemeClr>
              </a:gs>
              <a:gs pos="100000">
                <a:schemeClr val="accent2">
                  <a:lumMod val="75000"/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37160" tIns="68580" rIns="137160" bIns="6858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300" b="1" i="0" u="none" strike="noStrike" cap="none" normalizeH="0" baseline="0">
              <a:ln>
                <a:noFill/>
              </a:ln>
              <a:solidFill>
                <a:srgbClr val="FF9900"/>
              </a:solidFill>
              <a:effectLst/>
              <a:latin typeface="Arial" charset="0"/>
            </a:endParaRP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3B9BE04A-5BD9-4593-BF7A-D35D1289FCA6}"/>
              </a:ext>
            </a:extLst>
          </p:cNvPr>
          <p:cNvSpPr/>
          <p:nvPr/>
        </p:nvSpPr>
        <p:spPr bwMode="auto">
          <a:xfrm>
            <a:off x="29318746" y="16887121"/>
            <a:ext cx="8657576" cy="1233554"/>
          </a:xfrm>
          <a:prstGeom prst="roundRect">
            <a:avLst/>
          </a:prstGeom>
          <a:solidFill>
            <a:schemeClr val="bg1"/>
          </a:solidFill>
          <a:ln w="762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37160" tIns="68580" rIns="137160" bIns="6858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300" b="1" i="0" u="none" strike="noStrike" cap="none" normalizeH="0" baseline="0">
              <a:ln>
                <a:noFill/>
              </a:ln>
              <a:solidFill>
                <a:srgbClr val="FF9900"/>
              </a:solidFill>
              <a:effectLst/>
              <a:latin typeface="Arial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4312DF3-39F2-4AB4-8A97-CE35AEBB43BA}"/>
              </a:ext>
            </a:extLst>
          </p:cNvPr>
          <p:cNvSpPr txBox="1"/>
          <p:nvPr/>
        </p:nvSpPr>
        <p:spPr>
          <a:xfrm>
            <a:off x="29336999" y="16935271"/>
            <a:ext cx="87461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>
                <a:solidFill>
                  <a:schemeClr val="tx1"/>
                </a:solidFill>
              </a:rPr>
              <a:t>Pre-intervention suboptimal discharge antimicrobial prescribing rate (avg) = 19%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0066432D-E098-419F-9D32-98D3E824AE1B}"/>
              </a:ext>
            </a:extLst>
          </p:cNvPr>
          <p:cNvSpPr/>
          <p:nvPr/>
        </p:nvSpPr>
        <p:spPr bwMode="auto">
          <a:xfrm>
            <a:off x="38056532" y="16887121"/>
            <a:ext cx="3339825" cy="1233554"/>
          </a:xfrm>
          <a:prstGeom prst="roundRect">
            <a:avLst/>
          </a:prstGeom>
          <a:solidFill>
            <a:schemeClr val="bg1"/>
          </a:solidFill>
          <a:ln w="762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37160" tIns="68580" rIns="137160" bIns="6858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300" b="1" i="0" u="none" strike="noStrike" cap="none" normalizeH="0" baseline="0">
              <a:ln>
                <a:noFill/>
              </a:ln>
              <a:solidFill>
                <a:srgbClr val="FF9900"/>
              </a:solidFill>
              <a:effectLst/>
              <a:latin typeface="Arial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D27B5DA-257E-4CCF-BF83-8B0C4AA6AFE9}"/>
              </a:ext>
            </a:extLst>
          </p:cNvPr>
          <p:cNvSpPr txBox="1"/>
          <p:nvPr/>
        </p:nvSpPr>
        <p:spPr>
          <a:xfrm>
            <a:off x="38192044" y="16887121"/>
            <a:ext cx="31242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>
                <a:solidFill>
                  <a:schemeClr val="tx1"/>
                </a:solidFill>
              </a:rPr>
              <a:t>19% selected as FY target</a:t>
            </a:r>
          </a:p>
        </p:txBody>
      </p:sp>
      <p:sp>
        <p:nvSpPr>
          <p:cNvPr id="48" name="Arrow: Left 47">
            <a:extLst>
              <a:ext uri="{FF2B5EF4-FFF2-40B4-BE49-F238E27FC236}">
                <a16:creationId xmlns:a16="http://schemas.microsoft.com/office/drawing/2014/main" id="{B2A707F7-600B-43FD-A2A4-3DCB1E07414A}"/>
              </a:ext>
            </a:extLst>
          </p:cNvPr>
          <p:cNvSpPr/>
          <p:nvPr/>
        </p:nvSpPr>
        <p:spPr bwMode="auto">
          <a:xfrm rot="2135575">
            <a:off x="26700272" y="18468063"/>
            <a:ext cx="2738867" cy="519196"/>
          </a:xfrm>
          <a:prstGeom prst="leftArrow">
            <a:avLst/>
          </a:prstGeom>
          <a:gradFill flip="none" rotWithShape="1">
            <a:gsLst>
              <a:gs pos="0">
                <a:schemeClr val="accent2">
                  <a:lumMod val="75000"/>
                  <a:tint val="66000"/>
                  <a:satMod val="160000"/>
                </a:schemeClr>
              </a:gs>
              <a:gs pos="50000">
                <a:schemeClr val="accent2">
                  <a:lumMod val="75000"/>
                  <a:tint val="44500"/>
                  <a:satMod val="160000"/>
                </a:schemeClr>
              </a:gs>
              <a:gs pos="100000">
                <a:schemeClr val="accent2">
                  <a:lumMod val="75000"/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37160" tIns="68580" rIns="137160" bIns="6858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300" b="1" i="0" u="none" strike="noStrike" cap="none" normalizeH="0" baseline="0">
              <a:ln>
                <a:noFill/>
              </a:ln>
              <a:solidFill>
                <a:srgbClr val="FF9900"/>
              </a:solidFill>
              <a:effectLst/>
              <a:latin typeface="Arial" charset="0"/>
            </a:endParaRP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36E51A86-D007-4882-8CA0-0D8C61E2F308}"/>
              </a:ext>
            </a:extLst>
          </p:cNvPr>
          <p:cNvSpPr/>
          <p:nvPr/>
        </p:nvSpPr>
        <p:spPr bwMode="auto">
          <a:xfrm>
            <a:off x="29261537" y="18859550"/>
            <a:ext cx="8398148" cy="1780404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75000"/>
                  <a:tint val="66000"/>
                  <a:satMod val="160000"/>
                </a:schemeClr>
              </a:gs>
              <a:gs pos="50000">
                <a:schemeClr val="accent2">
                  <a:lumMod val="75000"/>
                  <a:tint val="44500"/>
                  <a:satMod val="160000"/>
                </a:schemeClr>
              </a:gs>
              <a:gs pos="100000">
                <a:schemeClr val="accent2">
                  <a:lumMod val="75000"/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 w="762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37160" tIns="68580" rIns="137160" bIns="6858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300" b="1" i="0" u="none" strike="noStrike" cap="none" normalizeH="0" baseline="0">
              <a:ln>
                <a:noFill/>
              </a:ln>
              <a:solidFill>
                <a:srgbClr val="FF9900"/>
              </a:solidFill>
              <a:effectLst/>
              <a:latin typeface="Arial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8FF2092-2732-48A5-8B1E-84A7B430ECA4}"/>
              </a:ext>
            </a:extLst>
          </p:cNvPr>
          <p:cNvSpPr txBox="1"/>
          <p:nvPr/>
        </p:nvSpPr>
        <p:spPr>
          <a:xfrm>
            <a:off x="29336999" y="18859550"/>
            <a:ext cx="82896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Post-intervention suboptimal discharge antimicrobial prescribing rate (avg) = 14%</a:t>
            </a:r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CD7FC4C3-EF71-4395-88C6-9C8CC7C19673}"/>
              </a:ext>
            </a:extLst>
          </p:cNvPr>
          <p:cNvSpPr/>
          <p:nvPr/>
        </p:nvSpPr>
        <p:spPr bwMode="auto">
          <a:xfrm>
            <a:off x="37714098" y="18859549"/>
            <a:ext cx="6057509" cy="1780403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75000"/>
                  <a:tint val="66000"/>
                  <a:satMod val="160000"/>
                </a:schemeClr>
              </a:gs>
              <a:gs pos="50000">
                <a:schemeClr val="accent2">
                  <a:lumMod val="75000"/>
                  <a:tint val="44500"/>
                  <a:satMod val="160000"/>
                </a:schemeClr>
              </a:gs>
              <a:gs pos="100000">
                <a:schemeClr val="accent2">
                  <a:lumMod val="75000"/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 w="762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37160" tIns="68580" rIns="137160" bIns="6858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300" b="1" i="0" u="none" strike="noStrike" cap="none" normalizeH="0" baseline="0">
              <a:ln>
                <a:noFill/>
              </a:ln>
              <a:solidFill>
                <a:srgbClr val="FF9900"/>
              </a:solidFill>
              <a:effectLst/>
              <a:latin typeface="Arial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F32268D-F90E-4ACB-BF62-A4CCD9840A8F}"/>
              </a:ext>
            </a:extLst>
          </p:cNvPr>
          <p:cNvSpPr txBox="1"/>
          <p:nvPr/>
        </p:nvSpPr>
        <p:spPr>
          <a:xfrm>
            <a:off x="37849610" y="18895874"/>
            <a:ext cx="58109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5% absolute reduction</a:t>
            </a:r>
          </a:p>
          <a:p>
            <a:pPr algn="ctr"/>
            <a:r>
              <a:rPr lang="en-US" sz="3600" dirty="0">
                <a:solidFill>
                  <a:schemeClr val="tx1"/>
                </a:solidFill>
              </a:rPr>
              <a:t>25% relative reduction</a:t>
            </a:r>
          </a:p>
          <a:p>
            <a:pPr algn="ctr"/>
            <a:r>
              <a:rPr lang="en-US" sz="3600" dirty="0">
                <a:solidFill>
                  <a:schemeClr val="tx1"/>
                </a:solidFill>
              </a:rPr>
              <a:t>in suboptimal prescribing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0944B-057A-9EFD-0863-8FD54DBEA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9600" dirty="0"/>
              <a:t>Please take a moment to provide feedback for Hayden Schwenk</a:t>
            </a:r>
            <a:endParaRPr lang="en-US" dirty="0"/>
          </a:p>
        </p:txBody>
      </p:sp>
      <p:pic>
        <p:nvPicPr>
          <p:cNvPr id="5" name="Content Placeholder 4" descr="Qr code&#10;&#10;Description automatically generated">
            <a:extLst>
              <a:ext uri="{FF2B5EF4-FFF2-40B4-BE49-F238E27FC236}">
                <a16:creationId xmlns:a16="http://schemas.microsoft.com/office/drawing/2014/main" id="{1E3A88DF-492B-34DE-305F-66BD067D48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0" y="4343400"/>
            <a:ext cx="16230600" cy="16230600"/>
          </a:xfrm>
        </p:spPr>
      </p:pic>
    </p:spTree>
    <p:extLst>
      <p:ext uri="{BB962C8B-B14F-4D97-AF65-F5344CB8AC3E}">
        <p14:creationId xmlns:p14="http://schemas.microsoft.com/office/powerpoint/2010/main" val="42312767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800000"/>
            </a:gs>
            <a:gs pos="50000">
              <a:srgbClr val="800000">
                <a:gamma/>
                <a:tint val="73725"/>
                <a:invGamma/>
              </a:srgbClr>
            </a:gs>
            <a:gs pos="100000">
              <a:srgbClr val="800000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37160" tIns="68580" rIns="137160" bIns="68580" numCol="1" anchor="ctr" anchorCtr="0" compatLnSpc="1">
        <a:prstTxWarp prst="textNoShape">
          <a:avLst/>
        </a:prstTxWarp>
      </a:bodyPr>
      <a:lstStyle>
        <a:defPPr marL="0" marR="0" indent="0" algn="ctr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1" i="0" u="none" strike="noStrike" cap="none" normalizeH="0" baseline="0" smtClean="0">
            <a:ln>
              <a:noFill/>
            </a:ln>
            <a:solidFill>
              <a:srgbClr val="FF99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800000"/>
            </a:gs>
            <a:gs pos="50000">
              <a:srgbClr val="800000">
                <a:gamma/>
                <a:tint val="73725"/>
                <a:invGamma/>
              </a:srgbClr>
            </a:gs>
            <a:gs pos="100000">
              <a:srgbClr val="800000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37160" tIns="68580" rIns="137160" bIns="68580" numCol="1" anchor="ctr" anchorCtr="0" compatLnSpc="1">
        <a:prstTxWarp prst="textNoShape">
          <a:avLst/>
        </a:prstTxWarp>
      </a:bodyPr>
      <a:lstStyle>
        <a:defPPr marL="0" marR="0" indent="0" algn="ctr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1" i="0" u="none" strike="noStrike" cap="none" normalizeH="0" baseline="0" smtClean="0">
            <a:ln>
              <a:noFill/>
            </a:ln>
            <a:solidFill>
              <a:srgbClr val="FF99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a40f852-b2ce-4abd-b4ea-fd59f9919b84" xsi:nil="true"/>
    <lcf76f155ced4ddcb4097134ff3c332f xmlns="9de26db2-8f74-467a-b098-607b68b0f47a">
      <Terms xmlns="http://schemas.microsoft.com/office/infopath/2007/PartnerControls"/>
    </lcf76f155ced4ddcb4097134ff3c332f>
    <dateandtime xmlns="9de26db2-8f74-467a-b098-607b68b0f47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52FBB7F2296945BF03CAD5D41A6A1E" ma:contentTypeVersion="19" ma:contentTypeDescription="Create a new document." ma:contentTypeScope="" ma:versionID="fd73f70df6afe210a957129640b1b25f">
  <xsd:schema xmlns:xsd="http://www.w3.org/2001/XMLSchema" xmlns:xs="http://www.w3.org/2001/XMLSchema" xmlns:p="http://schemas.microsoft.com/office/2006/metadata/properties" xmlns:ns2="9de26db2-8f74-467a-b098-607b68b0f47a" xmlns:ns3="9a40f852-b2ce-4abd-b4ea-fd59f9919b84" targetNamespace="http://schemas.microsoft.com/office/2006/metadata/properties" ma:root="true" ma:fieldsID="a63002ba4f4e67b1754c371834fa1e3f" ns2:_="" ns3:_="">
    <xsd:import namespace="9de26db2-8f74-467a-b098-607b68b0f47a"/>
    <xsd:import namespace="9a40f852-b2ce-4abd-b4ea-fd59f9919b8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dateandtim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e26db2-8f74-467a-b098-607b68b0f4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fd74987-fef7-4bf0-a19e-8932986c175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dateandtime" ma:index="24" nillable="true" ma:displayName="date and time" ma:format="DateTime" ma:internalName="dateandtime">
      <xsd:simpleType>
        <xsd:restriction base="dms:DateTim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40f852-b2ce-4abd-b4ea-fd59f9919b8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0ee865e-4bb4-4ba7-980b-c295fec7dc1f}" ma:internalName="TaxCatchAll" ma:showField="CatchAllData" ma:web="9a40f852-b2ce-4abd-b4ea-fd59f9919b8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CA89D5F-3536-4D44-98DF-0C2B85116516}">
  <ds:schemaRefs>
    <ds:schemaRef ds:uri="http://schemas.microsoft.com/office/2006/metadata/properties"/>
    <ds:schemaRef ds:uri="http://schemas.microsoft.com/office/infopath/2007/PartnerControls"/>
    <ds:schemaRef ds:uri="9a40f852-b2ce-4abd-b4ea-fd59f9919b84"/>
    <ds:schemaRef ds:uri="9de26db2-8f74-467a-b098-607b68b0f47a"/>
  </ds:schemaRefs>
</ds:datastoreItem>
</file>

<file path=customXml/itemProps2.xml><?xml version="1.0" encoding="utf-8"?>
<ds:datastoreItem xmlns:ds="http://schemas.openxmlformats.org/officeDocument/2006/customXml" ds:itemID="{04DB8132-0AA4-4C36-86DF-8F3F1527A3C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50B26D-3535-4CF4-874E-0226C2F6E872}"/>
</file>

<file path=docProps/app.xml><?xml version="1.0" encoding="utf-8"?>
<Properties xmlns="http://schemas.openxmlformats.org/officeDocument/2006/extended-properties" xmlns:vt="http://schemas.openxmlformats.org/officeDocument/2006/docPropsVTypes">
  <TotalTime>29027</TotalTime>
  <Words>409</Words>
  <Application>Microsoft Office PowerPoint</Application>
  <PresentationFormat>Custom</PresentationFormat>
  <Paragraphs>50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Schoolbook</vt:lpstr>
      <vt:lpstr>Wingdings</vt:lpstr>
      <vt:lpstr>Default Design</vt:lpstr>
      <vt:lpstr> Developing, Deploying, and Sustaining an Outpatient  Antimicrobial Stewardship Program  Hayden T. Schwenk, MD, MPH Stanford School of Medicine and Stanford Medicine Children’s Health  </vt:lpstr>
      <vt:lpstr>Please take a moment to provide feedback for Hayden Schwenk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Style E 24 by 48</dc:title>
  <dc:creator>Cindy Kranz</dc:creator>
  <cp:lastModifiedBy>Colleen Wainwright</cp:lastModifiedBy>
  <cp:revision>345</cp:revision>
  <dcterms:created xsi:type="dcterms:W3CDTF">2013-04-28T16:43:06Z</dcterms:created>
  <dcterms:modified xsi:type="dcterms:W3CDTF">2022-12-06T14:08:27Z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0x0101006152FBB7F2296945BF03CAD5D41A6A1E</vt:lpwstr>
  </property>
  <property fmtid="{D5CDD505-2E9C-101B-9397-08002B2CF9AE}" pid="3" name="MediaServiceImageTags">
    <vt:lpwstr/>
  </property>
</Properties>
</file>