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heme/theme3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43891200" cy="21945600"/>
  <p:notesSz cx="6953250" cy="9239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300" b="1" kern="1200">
        <a:solidFill>
          <a:srgbClr val="FF99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300" b="1" kern="1200">
        <a:solidFill>
          <a:srgbClr val="FF99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2E3"/>
    <a:srgbClr val="FC534B"/>
    <a:srgbClr val="FF9900"/>
    <a:srgbClr val="FD3903"/>
    <a:srgbClr val="FF6600"/>
    <a:srgbClr val="990000"/>
    <a:srgbClr val="FFFADD"/>
    <a:srgbClr val="FFFDF3"/>
    <a:srgbClr val="FEF1A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658" autoAdjust="0"/>
    <p:restoredTop sz="96143" autoAdjust="0"/>
  </p:normalViewPr>
  <p:slideViewPr>
    <p:cSldViewPr>
      <p:cViewPr varScale="1">
        <p:scale>
          <a:sx n="38" d="100"/>
          <a:sy n="38" d="100"/>
        </p:scale>
        <p:origin x="840" y="152"/>
      </p:cViewPr>
      <p:guideLst>
        <p:guide orient="horz" pos="691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11271-59CE-EE41-9C60-5720E2F8E9BE}" type="doc">
      <dgm:prSet loTypeId="urn:microsoft.com/office/officeart/2005/8/layout/process2" loCatId="" qsTypeId="urn:microsoft.com/office/officeart/2005/8/quickstyle/simple1" qsCatId="simple" csTypeId="urn:microsoft.com/office/officeart/2005/8/colors/accent2_2" csCatId="accent2" phldr="1"/>
      <dgm:spPr/>
    </dgm:pt>
    <dgm:pt modelId="{F104BBBF-790E-9245-87F3-E464ED6A1D46}">
      <dgm:prSet phldrT="[Text]" custT="1"/>
      <dgm:spPr/>
      <dgm:t>
        <a:bodyPr/>
        <a:lstStyle/>
        <a:p>
          <a:r>
            <a:rPr lang="en-US" sz="3200" b="0" i="0" u="none" dirty="0"/>
            <a:t>Convened physician stakeholder groups across enterprise</a:t>
          </a:r>
          <a:endParaRPr lang="en-US" sz="3200" dirty="0"/>
        </a:p>
      </dgm:t>
    </dgm:pt>
    <dgm:pt modelId="{8D926C67-F6AD-914A-825E-828BA72D6D0F}" type="parTrans" cxnId="{75065DC9-E820-8B4F-942C-70F04EAC4647}">
      <dgm:prSet/>
      <dgm:spPr/>
      <dgm:t>
        <a:bodyPr/>
        <a:lstStyle/>
        <a:p>
          <a:endParaRPr lang="en-US" sz="3200"/>
        </a:p>
      </dgm:t>
    </dgm:pt>
    <dgm:pt modelId="{AF1AC756-1E56-2944-A539-2DE6AA57BAAF}" type="sibTrans" cxnId="{75065DC9-E820-8B4F-942C-70F04EAC4647}">
      <dgm:prSet custT="1"/>
      <dgm:spPr/>
      <dgm:t>
        <a:bodyPr/>
        <a:lstStyle/>
        <a:p>
          <a:endParaRPr lang="en-US" sz="3200"/>
        </a:p>
      </dgm:t>
    </dgm:pt>
    <dgm:pt modelId="{D5305C3A-6066-E147-9021-C6F652645A31}">
      <dgm:prSet custT="1"/>
      <dgm:spPr/>
      <dgm:t>
        <a:bodyPr/>
        <a:lstStyle/>
        <a:p>
          <a:r>
            <a:rPr lang="en-US" sz="3200" b="0" i="0" u="none" dirty="0"/>
            <a:t>Partnered with Office of Child Health Equity to expand resource database from primary care clinic to catchment area</a:t>
          </a:r>
          <a:endParaRPr lang="en-US" sz="3200" dirty="0"/>
        </a:p>
      </dgm:t>
    </dgm:pt>
    <dgm:pt modelId="{357E7547-2B3E-D144-9DF0-C475FEB82F99}" type="parTrans" cxnId="{ED4333B1-3585-C545-A235-59E2AB2F81C6}">
      <dgm:prSet/>
      <dgm:spPr/>
      <dgm:t>
        <a:bodyPr/>
        <a:lstStyle/>
        <a:p>
          <a:endParaRPr lang="en-US" sz="3200"/>
        </a:p>
      </dgm:t>
    </dgm:pt>
    <dgm:pt modelId="{6487241F-0E9F-3640-9938-AA05C7A824F7}" type="sibTrans" cxnId="{ED4333B1-3585-C545-A235-59E2AB2F81C6}">
      <dgm:prSet custT="1"/>
      <dgm:spPr/>
      <dgm:t>
        <a:bodyPr/>
        <a:lstStyle/>
        <a:p>
          <a:endParaRPr lang="en-US" sz="3200"/>
        </a:p>
      </dgm:t>
    </dgm:pt>
    <dgm:pt modelId="{B8599655-C7EE-9441-A96C-C9153B228A60}">
      <dgm:prSet custT="1"/>
      <dgm:spPr/>
      <dgm:t>
        <a:bodyPr/>
        <a:lstStyle/>
        <a:p>
          <a:r>
            <a:rPr lang="en-US" sz="3200" b="0" i="0" u="none" dirty="0"/>
            <a:t>Piloted SDOH training with residents</a:t>
          </a:r>
          <a:endParaRPr lang="en-US" sz="3200" dirty="0"/>
        </a:p>
      </dgm:t>
    </dgm:pt>
    <dgm:pt modelId="{8558F263-EF0F-C442-8954-DC828A862048}" type="parTrans" cxnId="{937C2C51-6F78-E845-A002-DA32147C06B9}">
      <dgm:prSet/>
      <dgm:spPr/>
      <dgm:t>
        <a:bodyPr/>
        <a:lstStyle/>
        <a:p>
          <a:endParaRPr lang="en-US" sz="3200"/>
        </a:p>
      </dgm:t>
    </dgm:pt>
    <dgm:pt modelId="{7DBC7224-B6E5-2E4E-B555-C7CADDEC8BBF}" type="sibTrans" cxnId="{937C2C51-6F78-E845-A002-DA32147C06B9}">
      <dgm:prSet custT="1"/>
      <dgm:spPr/>
      <dgm:t>
        <a:bodyPr/>
        <a:lstStyle/>
        <a:p>
          <a:endParaRPr lang="en-US" sz="3200"/>
        </a:p>
      </dgm:t>
    </dgm:pt>
    <dgm:pt modelId="{396D99D2-7DE4-1B4E-80E4-9A14E7C1589D}">
      <dgm:prSet custT="1"/>
      <dgm:spPr/>
      <dgm:t>
        <a:bodyPr/>
        <a:lstStyle/>
        <a:p>
          <a:r>
            <a:rPr lang="en-US" sz="3200" b="0" i="0" u="none" dirty="0"/>
            <a:t>Multidisciplinary SDOH steering committee convened to guide work</a:t>
          </a:r>
          <a:endParaRPr lang="en-US" sz="3200" dirty="0"/>
        </a:p>
      </dgm:t>
    </dgm:pt>
    <dgm:pt modelId="{4C433668-E818-9746-8FF2-B105F9F40615}" type="parTrans" cxnId="{C48E03AE-3BC4-E141-A4AF-EADEDD05B1A5}">
      <dgm:prSet/>
      <dgm:spPr/>
      <dgm:t>
        <a:bodyPr/>
        <a:lstStyle/>
        <a:p>
          <a:endParaRPr lang="en-US" sz="3200"/>
        </a:p>
      </dgm:t>
    </dgm:pt>
    <dgm:pt modelId="{D32E895C-C3C6-0D46-81DA-69BDB6C6C068}" type="sibTrans" cxnId="{C48E03AE-3BC4-E141-A4AF-EADEDD05B1A5}">
      <dgm:prSet custT="1"/>
      <dgm:spPr/>
      <dgm:t>
        <a:bodyPr/>
        <a:lstStyle/>
        <a:p>
          <a:endParaRPr lang="en-US" sz="3200"/>
        </a:p>
      </dgm:t>
    </dgm:pt>
    <dgm:pt modelId="{FE9A71F3-714D-8844-AD48-0708DA427888}">
      <dgm:prSet custT="1"/>
      <dgm:spPr/>
      <dgm:t>
        <a:bodyPr/>
        <a:lstStyle/>
        <a:p>
          <a:r>
            <a:rPr lang="en-US" sz="3200" b="0" i="0" u="none" dirty="0"/>
            <a:t>Designed updated SDOH training to meet stakeholder needs, including simulated screening videos</a:t>
          </a:r>
          <a:endParaRPr lang="en-US" sz="3200" dirty="0"/>
        </a:p>
      </dgm:t>
    </dgm:pt>
    <dgm:pt modelId="{78EB5FF5-F53B-E348-ABF0-064A7BC7810C}" type="parTrans" cxnId="{848553C4-0AB7-F240-BE7D-F5F70D425EC7}">
      <dgm:prSet/>
      <dgm:spPr/>
      <dgm:t>
        <a:bodyPr/>
        <a:lstStyle/>
        <a:p>
          <a:endParaRPr lang="en-US" sz="3200"/>
        </a:p>
      </dgm:t>
    </dgm:pt>
    <dgm:pt modelId="{54FFB01F-ACFC-EA4A-A749-83BA8EC04FEC}" type="sibTrans" cxnId="{848553C4-0AB7-F240-BE7D-F5F70D425EC7}">
      <dgm:prSet custT="1"/>
      <dgm:spPr/>
      <dgm:t>
        <a:bodyPr/>
        <a:lstStyle/>
        <a:p>
          <a:endParaRPr lang="en-US" sz="3200"/>
        </a:p>
      </dgm:t>
    </dgm:pt>
    <dgm:pt modelId="{3704ACCC-B3A5-CE45-B476-1EB8FFE1515B}">
      <dgm:prSet custT="1"/>
      <dgm:spPr/>
      <dgm:t>
        <a:bodyPr/>
        <a:lstStyle/>
        <a:p>
          <a:r>
            <a:rPr lang="en-US" sz="3200" b="0" i="0" u="none" dirty="0"/>
            <a:t>Soft launch EPIC food insecurity screening Aug 2022</a:t>
          </a:r>
          <a:endParaRPr lang="en-US" sz="3200" dirty="0"/>
        </a:p>
      </dgm:t>
    </dgm:pt>
    <dgm:pt modelId="{0AF24B41-7408-A946-8969-3174EB92BB28}" type="parTrans" cxnId="{B5CA95E0-B8A8-204E-BBD0-33235E41D7C1}">
      <dgm:prSet/>
      <dgm:spPr/>
      <dgm:t>
        <a:bodyPr/>
        <a:lstStyle/>
        <a:p>
          <a:endParaRPr lang="en-US" sz="3200"/>
        </a:p>
      </dgm:t>
    </dgm:pt>
    <dgm:pt modelId="{FA0020C8-15DF-CD4F-BF60-F6504952544B}" type="sibTrans" cxnId="{B5CA95E0-B8A8-204E-BBD0-33235E41D7C1}">
      <dgm:prSet/>
      <dgm:spPr/>
      <dgm:t>
        <a:bodyPr/>
        <a:lstStyle/>
        <a:p>
          <a:endParaRPr lang="en-US" sz="3200"/>
        </a:p>
      </dgm:t>
    </dgm:pt>
    <dgm:pt modelId="{EAE7C55E-403C-3E4D-B252-0B6E6F79AA9F}" type="pres">
      <dgm:prSet presAssocID="{4CB11271-59CE-EE41-9C60-5720E2F8E9BE}" presName="linearFlow" presStyleCnt="0">
        <dgm:presLayoutVars>
          <dgm:resizeHandles val="exact"/>
        </dgm:presLayoutVars>
      </dgm:prSet>
      <dgm:spPr/>
    </dgm:pt>
    <dgm:pt modelId="{C2E26672-A3F7-9743-BF2F-E06A1540D088}" type="pres">
      <dgm:prSet presAssocID="{F104BBBF-790E-9245-87F3-E464ED6A1D46}" presName="node" presStyleLbl="node1" presStyleIdx="0" presStyleCnt="6">
        <dgm:presLayoutVars>
          <dgm:bulletEnabled val="1"/>
        </dgm:presLayoutVars>
      </dgm:prSet>
      <dgm:spPr/>
    </dgm:pt>
    <dgm:pt modelId="{0A14D26B-E48D-1C40-A6BC-DD8880234B37}" type="pres">
      <dgm:prSet presAssocID="{AF1AC756-1E56-2944-A539-2DE6AA57BAAF}" presName="sibTrans" presStyleLbl="sibTrans2D1" presStyleIdx="0" presStyleCnt="5"/>
      <dgm:spPr/>
    </dgm:pt>
    <dgm:pt modelId="{9063EF5E-724B-D24B-846D-2BE082792528}" type="pres">
      <dgm:prSet presAssocID="{AF1AC756-1E56-2944-A539-2DE6AA57BAAF}" presName="connectorText" presStyleLbl="sibTrans2D1" presStyleIdx="0" presStyleCnt="5"/>
      <dgm:spPr/>
    </dgm:pt>
    <dgm:pt modelId="{AA2A68F5-2356-8A4F-B19E-29E4A9B817EF}" type="pres">
      <dgm:prSet presAssocID="{D5305C3A-6066-E147-9021-C6F652645A31}" presName="node" presStyleLbl="node1" presStyleIdx="1" presStyleCnt="6">
        <dgm:presLayoutVars>
          <dgm:bulletEnabled val="1"/>
        </dgm:presLayoutVars>
      </dgm:prSet>
      <dgm:spPr/>
    </dgm:pt>
    <dgm:pt modelId="{CAB51FE9-ED05-1742-886C-F7EE5BD8D9F4}" type="pres">
      <dgm:prSet presAssocID="{6487241F-0E9F-3640-9938-AA05C7A824F7}" presName="sibTrans" presStyleLbl="sibTrans2D1" presStyleIdx="1" presStyleCnt="5"/>
      <dgm:spPr/>
    </dgm:pt>
    <dgm:pt modelId="{21C64898-7133-C546-95BB-44AEE8CB11FA}" type="pres">
      <dgm:prSet presAssocID="{6487241F-0E9F-3640-9938-AA05C7A824F7}" presName="connectorText" presStyleLbl="sibTrans2D1" presStyleIdx="1" presStyleCnt="5"/>
      <dgm:spPr/>
    </dgm:pt>
    <dgm:pt modelId="{03FEAA5B-287F-0346-ACC8-3DB7637DDBE8}" type="pres">
      <dgm:prSet presAssocID="{B8599655-C7EE-9441-A96C-C9153B228A60}" presName="node" presStyleLbl="node1" presStyleIdx="2" presStyleCnt="6">
        <dgm:presLayoutVars>
          <dgm:bulletEnabled val="1"/>
        </dgm:presLayoutVars>
      </dgm:prSet>
      <dgm:spPr/>
    </dgm:pt>
    <dgm:pt modelId="{875218EC-795D-044F-974D-71B8783B77FD}" type="pres">
      <dgm:prSet presAssocID="{7DBC7224-B6E5-2E4E-B555-C7CADDEC8BBF}" presName="sibTrans" presStyleLbl="sibTrans2D1" presStyleIdx="2" presStyleCnt="5"/>
      <dgm:spPr/>
    </dgm:pt>
    <dgm:pt modelId="{8167AA49-A55D-F242-9D39-8F9DA886EE61}" type="pres">
      <dgm:prSet presAssocID="{7DBC7224-B6E5-2E4E-B555-C7CADDEC8BBF}" presName="connectorText" presStyleLbl="sibTrans2D1" presStyleIdx="2" presStyleCnt="5"/>
      <dgm:spPr/>
    </dgm:pt>
    <dgm:pt modelId="{69369C57-D8CD-F248-98C1-BC9A1370E91A}" type="pres">
      <dgm:prSet presAssocID="{396D99D2-7DE4-1B4E-80E4-9A14E7C1589D}" presName="node" presStyleLbl="node1" presStyleIdx="3" presStyleCnt="6">
        <dgm:presLayoutVars>
          <dgm:bulletEnabled val="1"/>
        </dgm:presLayoutVars>
      </dgm:prSet>
      <dgm:spPr/>
    </dgm:pt>
    <dgm:pt modelId="{EE6DF151-B21E-EB40-9A67-B5FFCD24B0F2}" type="pres">
      <dgm:prSet presAssocID="{D32E895C-C3C6-0D46-81DA-69BDB6C6C068}" presName="sibTrans" presStyleLbl="sibTrans2D1" presStyleIdx="3" presStyleCnt="5"/>
      <dgm:spPr/>
    </dgm:pt>
    <dgm:pt modelId="{9B86C4B2-C5D7-B644-8390-4E3CEB621CE9}" type="pres">
      <dgm:prSet presAssocID="{D32E895C-C3C6-0D46-81DA-69BDB6C6C068}" presName="connectorText" presStyleLbl="sibTrans2D1" presStyleIdx="3" presStyleCnt="5"/>
      <dgm:spPr/>
    </dgm:pt>
    <dgm:pt modelId="{AF9271C3-61A1-6B46-ABFF-9FB75DD4DC03}" type="pres">
      <dgm:prSet presAssocID="{FE9A71F3-714D-8844-AD48-0708DA427888}" presName="node" presStyleLbl="node1" presStyleIdx="4" presStyleCnt="6">
        <dgm:presLayoutVars>
          <dgm:bulletEnabled val="1"/>
        </dgm:presLayoutVars>
      </dgm:prSet>
      <dgm:spPr/>
    </dgm:pt>
    <dgm:pt modelId="{41E08C29-C490-F247-ABA6-BDDE719D4C57}" type="pres">
      <dgm:prSet presAssocID="{54FFB01F-ACFC-EA4A-A749-83BA8EC04FEC}" presName="sibTrans" presStyleLbl="sibTrans2D1" presStyleIdx="4" presStyleCnt="5"/>
      <dgm:spPr/>
    </dgm:pt>
    <dgm:pt modelId="{D2BC8E01-947A-644E-95E3-1EE130B5A129}" type="pres">
      <dgm:prSet presAssocID="{54FFB01F-ACFC-EA4A-A749-83BA8EC04FEC}" presName="connectorText" presStyleLbl="sibTrans2D1" presStyleIdx="4" presStyleCnt="5"/>
      <dgm:spPr/>
    </dgm:pt>
    <dgm:pt modelId="{B4462723-03F8-8046-A38A-E2B5E6F47406}" type="pres">
      <dgm:prSet presAssocID="{3704ACCC-B3A5-CE45-B476-1EB8FFE1515B}" presName="node" presStyleLbl="node1" presStyleIdx="5" presStyleCnt="6">
        <dgm:presLayoutVars>
          <dgm:bulletEnabled val="1"/>
        </dgm:presLayoutVars>
      </dgm:prSet>
      <dgm:spPr/>
    </dgm:pt>
  </dgm:ptLst>
  <dgm:cxnLst>
    <dgm:cxn modelId="{DF79B400-1922-2B45-A238-A14D144C4CF8}" type="presOf" srcId="{7DBC7224-B6E5-2E4E-B555-C7CADDEC8BBF}" destId="{8167AA49-A55D-F242-9D39-8F9DA886EE61}" srcOrd="1" destOrd="0" presId="urn:microsoft.com/office/officeart/2005/8/layout/process2"/>
    <dgm:cxn modelId="{9AA4AE06-3893-354F-AFA0-2D28A845A968}" type="presOf" srcId="{D32E895C-C3C6-0D46-81DA-69BDB6C6C068}" destId="{EE6DF151-B21E-EB40-9A67-B5FFCD24B0F2}" srcOrd="0" destOrd="0" presId="urn:microsoft.com/office/officeart/2005/8/layout/process2"/>
    <dgm:cxn modelId="{AC131E2A-FC36-3142-A874-CDF0A6DD7083}" type="presOf" srcId="{54FFB01F-ACFC-EA4A-A749-83BA8EC04FEC}" destId="{41E08C29-C490-F247-ABA6-BDDE719D4C57}" srcOrd="0" destOrd="0" presId="urn:microsoft.com/office/officeart/2005/8/layout/process2"/>
    <dgm:cxn modelId="{38896C37-C3B4-734C-9B25-17A0511ABA07}" type="presOf" srcId="{6487241F-0E9F-3640-9938-AA05C7A824F7}" destId="{21C64898-7133-C546-95BB-44AEE8CB11FA}" srcOrd="1" destOrd="0" presId="urn:microsoft.com/office/officeart/2005/8/layout/process2"/>
    <dgm:cxn modelId="{937C2C51-6F78-E845-A002-DA32147C06B9}" srcId="{4CB11271-59CE-EE41-9C60-5720E2F8E9BE}" destId="{B8599655-C7EE-9441-A96C-C9153B228A60}" srcOrd="2" destOrd="0" parTransId="{8558F263-EF0F-C442-8954-DC828A862048}" sibTransId="{7DBC7224-B6E5-2E4E-B555-C7CADDEC8BBF}"/>
    <dgm:cxn modelId="{9B3B0D57-28BB-3844-820A-AB5663CD03A3}" type="presOf" srcId="{6487241F-0E9F-3640-9938-AA05C7A824F7}" destId="{CAB51FE9-ED05-1742-886C-F7EE5BD8D9F4}" srcOrd="0" destOrd="0" presId="urn:microsoft.com/office/officeart/2005/8/layout/process2"/>
    <dgm:cxn modelId="{4DC65C5E-2E17-5F43-9526-C3B02A871AAA}" type="presOf" srcId="{54FFB01F-ACFC-EA4A-A749-83BA8EC04FEC}" destId="{D2BC8E01-947A-644E-95E3-1EE130B5A129}" srcOrd="1" destOrd="0" presId="urn:microsoft.com/office/officeart/2005/8/layout/process2"/>
    <dgm:cxn modelId="{9B3D5A5F-B590-6B47-95E1-2D8C1915F240}" type="presOf" srcId="{F104BBBF-790E-9245-87F3-E464ED6A1D46}" destId="{C2E26672-A3F7-9743-BF2F-E06A1540D088}" srcOrd="0" destOrd="0" presId="urn:microsoft.com/office/officeart/2005/8/layout/process2"/>
    <dgm:cxn modelId="{07D7206D-D132-704A-AA88-BC8177F7C554}" type="presOf" srcId="{D32E895C-C3C6-0D46-81DA-69BDB6C6C068}" destId="{9B86C4B2-C5D7-B644-8390-4E3CEB621CE9}" srcOrd="1" destOrd="0" presId="urn:microsoft.com/office/officeart/2005/8/layout/process2"/>
    <dgm:cxn modelId="{CF812870-C341-524F-A643-F9160C571A8B}" type="presOf" srcId="{7DBC7224-B6E5-2E4E-B555-C7CADDEC8BBF}" destId="{875218EC-795D-044F-974D-71B8783B77FD}" srcOrd="0" destOrd="0" presId="urn:microsoft.com/office/officeart/2005/8/layout/process2"/>
    <dgm:cxn modelId="{65BA7974-DC36-BE48-9898-D2490BE73843}" type="presOf" srcId="{B8599655-C7EE-9441-A96C-C9153B228A60}" destId="{03FEAA5B-287F-0346-ACC8-3DB7637DDBE8}" srcOrd="0" destOrd="0" presId="urn:microsoft.com/office/officeart/2005/8/layout/process2"/>
    <dgm:cxn modelId="{BD031077-9292-EA46-99DE-3FB8752C40B7}" type="presOf" srcId="{3704ACCC-B3A5-CE45-B476-1EB8FFE1515B}" destId="{B4462723-03F8-8046-A38A-E2B5E6F47406}" srcOrd="0" destOrd="0" presId="urn:microsoft.com/office/officeart/2005/8/layout/process2"/>
    <dgm:cxn modelId="{E220E28B-BE67-4244-8EB6-B856F011E0A5}" type="presOf" srcId="{4CB11271-59CE-EE41-9C60-5720E2F8E9BE}" destId="{EAE7C55E-403C-3E4D-B252-0B6E6F79AA9F}" srcOrd="0" destOrd="0" presId="urn:microsoft.com/office/officeart/2005/8/layout/process2"/>
    <dgm:cxn modelId="{7A0F499D-7EBF-254A-9D2E-F9C52C6D8A6F}" type="presOf" srcId="{AF1AC756-1E56-2944-A539-2DE6AA57BAAF}" destId="{9063EF5E-724B-D24B-846D-2BE082792528}" srcOrd="1" destOrd="0" presId="urn:microsoft.com/office/officeart/2005/8/layout/process2"/>
    <dgm:cxn modelId="{C48E03AE-3BC4-E141-A4AF-EADEDD05B1A5}" srcId="{4CB11271-59CE-EE41-9C60-5720E2F8E9BE}" destId="{396D99D2-7DE4-1B4E-80E4-9A14E7C1589D}" srcOrd="3" destOrd="0" parTransId="{4C433668-E818-9746-8FF2-B105F9F40615}" sibTransId="{D32E895C-C3C6-0D46-81DA-69BDB6C6C068}"/>
    <dgm:cxn modelId="{ED4333B1-3585-C545-A235-59E2AB2F81C6}" srcId="{4CB11271-59CE-EE41-9C60-5720E2F8E9BE}" destId="{D5305C3A-6066-E147-9021-C6F652645A31}" srcOrd="1" destOrd="0" parTransId="{357E7547-2B3E-D144-9DF0-C475FEB82F99}" sibTransId="{6487241F-0E9F-3640-9938-AA05C7A824F7}"/>
    <dgm:cxn modelId="{CF4B3BB8-D9D7-A945-B4A2-01971A450A3C}" type="presOf" srcId="{AF1AC756-1E56-2944-A539-2DE6AA57BAAF}" destId="{0A14D26B-E48D-1C40-A6BC-DD8880234B37}" srcOrd="0" destOrd="0" presId="urn:microsoft.com/office/officeart/2005/8/layout/process2"/>
    <dgm:cxn modelId="{848553C4-0AB7-F240-BE7D-F5F70D425EC7}" srcId="{4CB11271-59CE-EE41-9C60-5720E2F8E9BE}" destId="{FE9A71F3-714D-8844-AD48-0708DA427888}" srcOrd="4" destOrd="0" parTransId="{78EB5FF5-F53B-E348-ABF0-064A7BC7810C}" sibTransId="{54FFB01F-ACFC-EA4A-A749-83BA8EC04FEC}"/>
    <dgm:cxn modelId="{75065DC9-E820-8B4F-942C-70F04EAC4647}" srcId="{4CB11271-59CE-EE41-9C60-5720E2F8E9BE}" destId="{F104BBBF-790E-9245-87F3-E464ED6A1D46}" srcOrd="0" destOrd="0" parTransId="{8D926C67-F6AD-914A-825E-828BA72D6D0F}" sibTransId="{AF1AC756-1E56-2944-A539-2DE6AA57BAAF}"/>
    <dgm:cxn modelId="{DFA8ABCC-9831-9A41-950F-215770E68861}" type="presOf" srcId="{FE9A71F3-714D-8844-AD48-0708DA427888}" destId="{AF9271C3-61A1-6B46-ABFF-9FB75DD4DC03}" srcOrd="0" destOrd="0" presId="urn:microsoft.com/office/officeart/2005/8/layout/process2"/>
    <dgm:cxn modelId="{C88DADD5-7D17-5446-8A39-2582668B3994}" type="presOf" srcId="{D5305C3A-6066-E147-9021-C6F652645A31}" destId="{AA2A68F5-2356-8A4F-B19E-29E4A9B817EF}" srcOrd="0" destOrd="0" presId="urn:microsoft.com/office/officeart/2005/8/layout/process2"/>
    <dgm:cxn modelId="{329537DA-2726-024B-8ECA-EB928CC9C82E}" type="presOf" srcId="{396D99D2-7DE4-1B4E-80E4-9A14E7C1589D}" destId="{69369C57-D8CD-F248-98C1-BC9A1370E91A}" srcOrd="0" destOrd="0" presId="urn:microsoft.com/office/officeart/2005/8/layout/process2"/>
    <dgm:cxn modelId="{B5CA95E0-B8A8-204E-BBD0-33235E41D7C1}" srcId="{4CB11271-59CE-EE41-9C60-5720E2F8E9BE}" destId="{3704ACCC-B3A5-CE45-B476-1EB8FFE1515B}" srcOrd="5" destOrd="0" parTransId="{0AF24B41-7408-A946-8969-3174EB92BB28}" sibTransId="{FA0020C8-15DF-CD4F-BF60-F6504952544B}"/>
    <dgm:cxn modelId="{6B863350-08A5-994F-ACA1-D4A66B19A039}" type="presParOf" srcId="{EAE7C55E-403C-3E4D-B252-0B6E6F79AA9F}" destId="{C2E26672-A3F7-9743-BF2F-E06A1540D088}" srcOrd="0" destOrd="0" presId="urn:microsoft.com/office/officeart/2005/8/layout/process2"/>
    <dgm:cxn modelId="{733A7DA0-CE51-034D-988A-03EB36405A71}" type="presParOf" srcId="{EAE7C55E-403C-3E4D-B252-0B6E6F79AA9F}" destId="{0A14D26B-E48D-1C40-A6BC-DD8880234B37}" srcOrd="1" destOrd="0" presId="urn:microsoft.com/office/officeart/2005/8/layout/process2"/>
    <dgm:cxn modelId="{B0CFA961-0DC8-D849-9369-06955F495A54}" type="presParOf" srcId="{0A14D26B-E48D-1C40-A6BC-DD8880234B37}" destId="{9063EF5E-724B-D24B-846D-2BE082792528}" srcOrd="0" destOrd="0" presId="urn:microsoft.com/office/officeart/2005/8/layout/process2"/>
    <dgm:cxn modelId="{B5EBEDF9-9997-FD4F-889A-8023D4E7CCE8}" type="presParOf" srcId="{EAE7C55E-403C-3E4D-B252-0B6E6F79AA9F}" destId="{AA2A68F5-2356-8A4F-B19E-29E4A9B817EF}" srcOrd="2" destOrd="0" presId="urn:microsoft.com/office/officeart/2005/8/layout/process2"/>
    <dgm:cxn modelId="{14248DDB-B18E-DC46-9019-BD713E84AFCF}" type="presParOf" srcId="{EAE7C55E-403C-3E4D-B252-0B6E6F79AA9F}" destId="{CAB51FE9-ED05-1742-886C-F7EE5BD8D9F4}" srcOrd="3" destOrd="0" presId="urn:microsoft.com/office/officeart/2005/8/layout/process2"/>
    <dgm:cxn modelId="{897FFA18-16C8-7C41-BD3E-7E73606262F1}" type="presParOf" srcId="{CAB51FE9-ED05-1742-886C-F7EE5BD8D9F4}" destId="{21C64898-7133-C546-95BB-44AEE8CB11FA}" srcOrd="0" destOrd="0" presId="urn:microsoft.com/office/officeart/2005/8/layout/process2"/>
    <dgm:cxn modelId="{D14E5492-A84C-EE41-8C9E-1EBC3B7CFEFA}" type="presParOf" srcId="{EAE7C55E-403C-3E4D-B252-0B6E6F79AA9F}" destId="{03FEAA5B-287F-0346-ACC8-3DB7637DDBE8}" srcOrd="4" destOrd="0" presId="urn:microsoft.com/office/officeart/2005/8/layout/process2"/>
    <dgm:cxn modelId="{06EA7ED9-D7E3-C049-B735-CF2376187AE7}" type="presParOf" srcId="{EAE7C55E-403C-3E4D-B252-0B6E6F79AA9F}" destId="{875218EC-795D-044F-974D-71B8783B77FD}" srcOrd="5" destOrd="0" presId="urn:microsoft.com/office/officeart/2005/8/layout/process2"/>
    <dgm:cxn modelId="{6112EE80-723F-A04B-859D-F75B92FDDDEE}" type="presParOf" srcId="{875218EC-795D-044F-974D-71B8783B77FD}" destId="{8167AA49-A55D-F242-9D39-8F9DA886EE61}" srcOrd="0" destOrd="0" presId="urn:microsoft.com/office/officeart/2005/8/layout/process2"/>
    <dgm:cxn modelId="{CE762BC8-F90A-CF47-8410-2701473A86BC}" type="presParOf" srcId="{EAE7C55E-403C-3E4D-B252-0B6E6F79AA9F}" destId="{69369C57-D8CD-F248-98C1-BC9A1370E91A}" srcOrd="6" destOrd="0" presId="urn:microsoft.com/office/officeart/2005/8/layout/process2"/>
    <dgm:cxn modelId="{CF19B037-E3F2-CB4E-A85A-492B2007562E}" type="presParOf" srcId="{EAE7C55E-403C-3E4D-B252-0B6E6F79AA9F}" destId="{EE6DF151-B21E-EB40-9A67-B5FFCD24B0F2}" srcOrd="7" destOrd="0" presId="urn:microsoft.com/office/officeart/2005/8/layout/process2"/>
    <dgm:cxn modelId="{7144EE16-1A51-C142-BB90-291FFB2DBB57}" type="presParOf" srcId="{EE6DF151-B21E-EB40-9A67-B5FFCD24B0F2}" destId="{9B86C4B2-C5D7-B644-8390-4E3CEB621CE9}" srcOrd="0" destOrd="0" presId="urn:microsoft.com/office/officeart/2005/8/layout/process2"/>
    <dgm:cxn modelId="{10D607A9-4741-EF4F-9308-5B9B991CB587}" type="presParOf" srcId="{EAE7C55E-403C-3E4D-B252-0B6E6F79AA9F}" destId="{AF9271C3-61A1-6B46-ABFF-9FB75DD4DC03}" srcOrd="8" destOrd="0" presId="urn:microsoft.com/office/officeart/2005/8/layout/process2"/>
    <dgm:cxn modelId="{961C9F33-FFC3-E246-97D9-64E05D7B8C5D}" type="presParOf" srcId="{EAE7C55E-403C-3E4D-B252-0B6E6F79AA9F}" destId="{41E08C29-C490-F247-ABA6-BDDE719D4C57}" srcOrd="9" destOrd="0" presId="urn:microsoft.com/office/officeart/2005/8/layout/process2"/>
    <dgm:cxn modelId="{AB012E0A-C1A6-4D43-A9EF-7993FEB8EBA7}" type="presParOf" srcId="{41E08C29-C490-F247-ABA6-BDDE719D4C57}" destId="{D2BC8E01-947A-644E-95E3-1EE130B5A129}" srcOrd="0" destOrd="0" presId="urn:microsoft.com/office/officeart/2005/8/layout/process2"/>
    <dgm:cxn modelId="{46EF0EF7-6830-0647-8B10-02792AD447D6}" type="presParOf" srcId="{EAE7C55E-403C-3E4D-B252-0B6E6F79AA9F}" destId="{B4462723-03F8-8046-A38A-E2B5E6F47406}" srcOrd="10" destOrd="0" presId="urn:microsoft.com/office/officeart/2005/8/layout/process2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26672-A3F7-9743-BF2F-E06A1540D088}">
      <dsp:nvSpPr>
        <dsp:cNvPr id="0" name=""/>
        <dsp:cNvSpPr/>
      </dsp:nvSpPr>
      <dsp:spPr>
        <a:xfrm>
          <a:off x="4183906" y="13371"/>
          <a:ext cx="7100787" cy="17751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u="none" kern="1200" dirty="0"/>
            <a:t>Convened physician stakeholder groups across enterprise</a:t>
          </a:r>
          <a:endParaRPr lang="en-US" sz="3200" kern="1200" dirty="0"/>
        </a:p>
      </dsp:txBody>
      <dsp:txXfrm>
        <a:off x="4235900" y="65365"/>
        <a:ext cx="6996799" cy="1671208"/>
      </dsp:txXfrm>
    </dsp:sp>
    <dsp:sp modelId="{0A14D26B-E48D-1C40-A6BC-DD8880234B37}">
      <dsp:nvSpPr>
        <dsp:cNvPr id="0" name=""/>
        <dsp:cNvSpPr/>
      </dsp:nvSpPr>
      <dsp:spPr>
        <a:xfrm rot="5400000">
          <a:off x="7401451" y="1832948"/>
          <a:ext cx="665698" cy="7988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 rot="-5400000">
        <a:off x="7494650" y="1899518"/>
        <a:ext cx="479302" cy="465989"/>
      </dsp:txXfrm>
    </dsp:sp>
    <dsp:sp modelId="{AA2A68F5-2356-8A4F-B19E-29E4A9B817EF}">
      <dsp:nvSpPr>
        <dsp:cNvPr id="0" name=""/>
        <dsp:cNvSpPr/>
      </dsp:nvSpPr>
      <dsp:spPr>
        <a:xfrm>
          <a:off x="4183906" y="2676167"/>
          <a:ext cx="7100787" cy="17751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u="none" kern="1200" dirty="0"/>
            <a:t>Partnered with Office of Child Health Equity to expand resource database from primary care clinic to catchment area</a:t>
          </a:r>
          <a:endParaRPr lang="en-US" sz="3200" kern="1200" dirty="0"/>
        </a:p>
      </dsp:txBody>
      <dsp:txXfrm>
        <a:off x="4235900" y="2728161"/>
        <a:ext cx="6996799" cy="1671208"/>
      </dsp:txXfrm>
    </dsp:sp>
    <dsp:sp modelId="{CAB51FE9-ED05-1742-886C-F7EE5BD8D9F4}">
      <dsp:nvSpPr>
        <dsp:cNvPr id="0" name=""/>
        <dsp:cNvSpPr/>
      </dsp:nvSpPr>
      <dsp:spPr>
        <a:xfrm rot="5400000">
          <a:off x="7401451" y="4495744"/>
          <a:ext cx="665698" cy="7988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 rot="-5400000">
        <a:off x="7494650" y="4562314"/>
        <a:ext cx="479302" cy="465989"/>
      </dsp:txXfrm>
    </dsp:sp>
    <dsp:sp modelId="{03FEAA5B-287F-0346-ACC8-3DB7637DDBE8}">
      <dsp:nvSpPr>
        <dsp:cNvPr id="0" name=""/>
        <dsp:cNvSpPr/>
      </dsp:nvSpPr>
      <dsp:spPr>
        <a:xfrm>
          <a:off x="4183906" y="5338962"/>
          <a:ext cx="7100787" cy="17751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u="none" kern="1200" dirty="0"/>
            <a:t>Piloted SDOH training with residents</a:t>
          </a:r>
          <a:endParaRPr lang="en-US" sz="3200" kern="1200" dirty="0"/>
        </a:p>
      </dsp:txBody>
      <dsp:txXfrm>
        <a:off x="4235900" y="5390956"/>
        <a:ext cx="6996799" cy="1671208"/>
      </dsp:txXfrm>
    </dsp:sp>
    <dsp:sp modelId="{875218EC-795D-044F-974D-71B8783B77FD}">
      <dsp:nvSpPr>
        <dsp:cNvPr id="0" name=""/>
        <dsp:cNvSpPr/>
      </dsp:nvSpPr>
      <dsp:spPr>
        <a:xfrm rot="5400000">
          <a:off x="7401451" y="7158539"/>
          <a:ext cx="665698" cy="7988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 rot="-5400000">
        <a:off x="7494650" y="7225109"/>
        <a:ext cx="479302" cy="465989"/>
      </dsp:txXfrm>
    </dsp:sp>
    <dsp:sp modelId="{69369C57-D8CD-F248-98C1-BC9A1370E91A}">
      <dsp:nvSpPr>
        <dsp:cNvPr id="0" name=""/>
        <dsp:cNvSpPr/>
      </dsp:nvSpPr>
      <dsp:spPr>
        <a:xfrm>
          <a:off x="4183906" y="8001758"/>
          <a:ext cx="7100787" cy="17751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u="none" kern="1200" dirty="0"/>
            <a:t>Multidisciplinary SDOH steering committee convened to guide work</a:t>
          </a:r>
          <a:endParaRPr lang="en-US" sz="3200" kern="1200" dirty="0"/>
        </a:p>
      </dsp:txBody>
      <dsp:txXfrm>
        <a:off x="4235900" y="8053752"/>
        <a:ext cx="6996799" cy="1671208"/>
      </dsp:txXfrm>
    </dsp:sp>
    <dsp:sp modelId="{EE6DF151-B21E-EB40-9A67-B5FFCD24B0F2}">
      <dsp:nvSpPr>
        <dsp:cNvPr id="0" name=""/>
        <dsp:cNvSpPr/>
      </dsp:nvSpPr>
      <dsp:spPr>
        <a:xfrm rot="5400000">
          <a:off x="7401451" y="9821335"/>
          <a:ext cx="665698" cy="7988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 rot="-5400000">
        <a:off x="7494650" y="9887905"/>
        <a:ext cx="479302" cy="465989"/>
      </dsp:txXfrm>
    </dsp:sp>
    <dsp:sp modelId="{AF9271C3-61A1-6B46-ABFF-9FB75DD4DC03}">
      <dsp:nvSpPr>
        <dsp:cNvPr id="0" name=""/>
        <dsp:cNvSpPr/>
      </dsp:nvSpPr>
      <dsp:spPr>
        <a:xfrm>
          <a:off x="4183906" y="10664553"/>
          <a:ext cx="7100787" cy="17751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u="none" kern="1200" dirty="0"/>
            <a:t>Designed updated SDOH training to meet stakeholder needs, including simulated screening videos</a:t>
          </a:r>
          <a:endParaRPr lang="en-US" sz="3200" kern="1200" dirty="0"/>
        </a:p>
      </dsp:txBody>
      <dsp:txXfrm>
        <a:off x="4235900" y="10716547"/>
        <a:ext cx="6996799" cy="1671208"/>
      </dsp:txXfrm>
    </dsp:sp>
    <dsp:sp modelId="{41E08C29-C490-F247-ABA6-BDDE719D4C57}">
      <dsp:nvSpPr>
        <dsp:cNvPr id="0" name=""/>
        <dsp:cNvSpPr/>
      </dsp:nvSpPr>
      <dsp:spPr>
        <a:xfrm rot="5400000">
          <a:off x="7401451" y="12484130"/>
          <a:ext cx="665698" cy="7988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 rot="-5400000">
        <a:off x="7494650" y="12550700"/>
        <a:ext cx="479302" cy="465989"/>
      </dsp:txXfrm>
    </dsp:sp>
    <dsp:sp modelId="{B4462723-03F8-8046-A38A-E2B5E6F47406}">
      <dsp:nvSpPr>
        <dsp:cNvPr id="0" name=""/>
        <dsp:cNvSpPr/>
      </dsp:nvSpPr>
      <dsp:spPr>
        <a:xfrm>
          <a:off x="4183906" y="13327349"/>
          <a:ext cx="7100787" cy="17751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i="0" u="none" kern="1200" dirty="0"/>
            <a:t>Soft launch EPIC food insecurity screening Aug 2022</a:t>
          </a:r>
          <a:endParaRPr lang="en-US" sz="3200" kern="1200" dirty="0"/>
        </a:p>
      </dsp:txBody>
      <dsp:txXfrm>
        <a:off x="4235900" y="13379343"/>
        <a:ext cx="6996799" cy="1671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7570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0" tIns="46455" rIns="92910" bIns="46455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B720C32-CD48-4E52-B1DC-64E2A1EEE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71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588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5BA16-BAAB-B946-B0EB-1B00DCBDB5B1}" type="datetimeFigureOut">
              <a:rPr lang="en-US" smtClean="0"/>
              <a:pPr/>
              <a:t>12/8/22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" y="693738"/>
            <a:ext cx="69278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2600" cy="4157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588" y="877570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3DE3B-4F0D-4B43-9331-D730A353D4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9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3DE3B-4F0D-4B43-9331-D730A353D4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0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23C63-05BE-4C42-B458-5285F895A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79858-2E74-42BB-A5D7-8A4C0C7E7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877888"/>
            <a:ext cx="9875837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877888"/>
            <a:ext cx="29475113" cy="18726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43CFF-685D-4540-BD2C-1024FE7C6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193925" y="877888"/>
            <a:ext cx="39503350" cy="3657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93925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2021800" y="5119688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193925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21800" y="12438063"/>
            <a:ext cx="19675475" cy="7165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D90C-C064-4654-86A8-DCCFF1A65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0EB3-6942-4507-85F1-5DD9903F6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848AB-8B18-4A6F-BE06-7FF1E6124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BEF3A-3501-4966-BF0F-8FEAAACFC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72B21-20C4-4C7B-9BF5-61D4EC435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D7312-5102-47F9-96C2-74B2C23D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0406-D056-415F-A656-5BF5221EF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F0E56-EB10-4F18-A26E-2E3D33572D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1F768-EF22-434A-991E-B7EC1F3DD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877888"/>
            <a:ext cx="395033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5119688"/>
            <a:ext cx="39503350" cy="144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l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19985038"/>
            <a:ext cx="13900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ct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19985038"/>
            <a:ext cx="102425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203" tIns="188102" rIns="376203" bIns="188102" numCol="1" anchor="t" anchorCtr="0" compatLnSpc="1">
            <a:prstTxWarp prst="textNoShape">
              <a:avLst/>
            </a:prstTxWarp>
          </a:bodyPr>
          <a:lstStyle>
            <a:lvl1pPr algn="r">
              <a:defRPr sz="57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8455D8-AB81-4AA8-AE09-E54525721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200">
          <a:solidFill>
            <a:schemeClr val="tx2"/>
          </a:solidFill>
          <a:latin typeface="Arial" charset="0"/>
        </a:defRPr>
      </a:lvl9pPr>
    </p:titleStyle>
    <p:bodyStyle>
      <a:lvl1pPr marL="1409700" indent="-14097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+mn-ea"/>
          <a:cs typeface="+mn-cs"/>
        </a:defRPr>
      </a:lvl1pPr>
      <a:lvl2pPr marL="3057525" indent="-117633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900">
          <a:solidFill>
            <a:schemeClr val="tx1"/>
          </a:solidFill>
          <a:latin typeface="+mn-lt"/>
        </a:defRPr>
      </a:lvl3pPr>
      <a:lvl4pPr marL="6583363" indent="-93980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6138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33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805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77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4938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4.png"/><Relationship Id="rId5" Type="http://schemas.openxmlformats.org/officeDocument/2006/relationships/diagramData" Target="../diagrams/data1.xml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-99508" y="0"/>
            <a:ext cx="43891200" cy="4724400"/>
          </a:xfrm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pPr defTabSz="1017588">
              <a:spcBef>
                <a:spcPts val="9600"/>
              </a:spcBef>
            </a:pPr>
            <a:r>
              <a:rPr lang="en-US" sz="6000" b="1" dirty="0">
                <a:solidFill>
                  <a:schemeClr val="bg1"/>
                </a:solidFill>
              </a:rPr>
              <a:t>EPIC-Integrated Social Determinants of Health Screening 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000" b="1" dirty="0">
                <a:solidFill>
                  <a:schemeClr val="bg1"/>
                </a:solidFill>
              </a:rPr>
              <a:t>Author(s): Baraka Floyd, MD, MSc and Lindsay Stevens, MD</a:t>
            </a:r>
            <a:br>
              <a:rPr lang="en-US" sz="4000" b="1" dirty="0">
                <a:solidFill>
                  <a:schemeClr val="bg1"/>
                </a:solidFill>
              </a:rPr>
            </a:br>
            <a:r>
              <a:rPr lang="en-US" sz="4000" b="1" dirty="0">
                <a:solidFill>
                  <a:schemeClr val="bg1"/>
                </a:solidFill>
              </a:rPr>
              <a:t>Sponsors: Mary Leonard, MD, MSCE and Lee Sanders, MD, MPH</a:t>
            </a:r>
            <a:br>
              <a:rPr lang="en-US" sz="4000" b="1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1128" name="Text Box 161"/>
          <p:cNvSpPr txBox="1">
            <a:spLocks noChangeArrowheads="1"/>
          </p:cNvSpPr>
          <p:nvPr/>
        </p:nvSpPr>
        <p:spPr bwMode="auto">
          <a:xfrm>
            <a:off x="39852600" y="6850063"/>
            <a:ext cx="3048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000" b="0">
              <a:solidFill>
                <a:schemeClr val="tx1"/>
              </a:solidFill>
            </a:endParaRPr>
          </a:p>
        </p:txBody>
      </p:sp>
      <p:sp>
        <p:nvSpPr>
          <p:cNvPr id="1129" name="Rectangle 163"/>
          <p:cNvSpPr>
            <a:spLocks noChangeArrowheads="1"/>
          </p:cNvSpPr>
          <p:nvPr/>
        </p:nvSpPr>
        <p:spPr bwMode="auto">
          <a:xfrm>
            <a:off x="13106400" y="4954011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Methods/Changes Implemented</a:t>
            </a:r>
          </a:p>
        </p:txBody>
      </p:sp>
      <p:sp>
        <p:nvSpPr>
          <p:cNvPr id="1130" name="Rectangle 164"/>
          <p:cNvSpPr>
            <a:spLocks noChangeArrowheads="1"/>
          </p:cNvSpPr>
          <p:nvPr/>
        </p:nvSpPr>
        <p:spPr bwMode="auto">
          <a:xfrm>
            <a:off x="28971639" y="15697200"/>
            <a:ext cx="1482852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Next Steps for your project</a:t>
            </a:r>
          </a:p>
        </p:txBody>
      </p:sp>
      <p:sp>
        <p:nvSpPr>
          <p:cNvPr id="1133" name="Rectangle 167"/>
          <p:cNvSpPr>
            <a:spLocks noChangeArrowheads="1"/>
          </p:cNvSpPr>
          <p:nvPr/>
        </p:nvSpPr>
        <p:spPr bwMode="auto">
          <a:xfrm>
            <a:off x="304800" y="4966253"/>
            <a:ext cx="109728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0080" y="6543704"/>
            <a:ext cx="104241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1200"/>
              </a:spcAft>
              <a:buClr>
                <a:srgbClr val="C00000"/>
              </a:buClr>
            </a:pPr>
            <a:endParaRPr lang="en-US" sz="2800" dirty="0">
              <a:solidFill>
                <a:schemeClr val="tx1"/>
              </a:solidFill>
              <a:latin typeface="Arial"/>
              <a:cs typeface="Arial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  <a:buFont typeface="Arial" pitchFamily="34" charset="0"/>
              <a:buChar char="•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640080" y="11752118"/>
            <a:ext cx="10332720" cy="6078682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SzPct val="120000"/>
            </a:pPr>
            <a:endParaRPr lang="en-US" sz="2800" b="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35907" y="12969167"/>
            <a:ext cx="184666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Rectangle 166"/>
          <p:cNvSpPr>
            <a:spLocks noChangeArrowheads="1"/>
          </p:cNvSpPr>
          <p:nvPr/>
        </p:nvSpPr>
        <p:spPr bwMode="auto">
          <a:xfrm>
            <a:off x="304800" y="16459200"/>
            <a:ext cx="10836628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Goals/Objectives </a:t>
            </a:r>
          </a:p>
        </p:txBody>
      </p:sp>
      <p:sp>
        <p:nvSpPr>
          <p:cNvPr id="16" name="Rectangle 163">
            <a:extLst>
              <a:ext uri="{FF2B5EF4-FFF2-40B4-BE49-F238E27FC236}">
                <a16:creationId xmlns:a16="http://schemas.microsoft.com/office/drawing/2014/main" id="{EC783B9D-3261-4B8A-9163-BF17101F5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7400" y="4999872"/>
            <a:ext cx="14935200" cy="91440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37160" tIns="68580" rIns="137160" bIns="68580" anchor="ctr"/>
          <a:lstStyle/>
          <a:p>
            <a:pPr algn="ctr" defTabSz="3762375"/>
            <a:r>
              <a:rPr lang="en-US" dirty="0">
                <a:solidFill>
                  <a:schemeClr val="bg1"/>
                </a:solidFill>
              </a:rPr>
              <a:t>Outcomes/Results Achieved</a:t>
            </a:r>
          </a:p>
        </p:txBody>
      </p:sp>
      <p:pic>
        <p:nvPicPr>
          <p:cNvPr id="14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E4731C-1046-442E-A0EC-BAD46B74510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00" y="917932"/>
            <a:ext cx="6141720" cy="2320823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A9B70C2-BD47-4E42-9E6A-8B68127F876D}"/>
              </a:ext>
            </a:extLst>
          </p:cNvPr>
          <p:cNvSpPr/>
          <p:nvPr/>
        </p:nvSpPr>
        <p:spPr bwMode="auto">
          <a:xfrm>
            <a:off x="42367200" y="3258312"/>
            <a:ext cx="45719" cy="45719"/>
          </a:xfrm>
          <a:prstGeom prst="roundRect">
            <a:avLst/>
          </a:prstGeom>
          <a:gradFill rotWithShape="1">
            <a:gsLst>
              <a:gs pos="0">
                <a:srgbClr val="800000"/>
              </a:gs>
              <a:gs pos="50000">
                <a:srgbClr val="800000">
                  <a:gamma/>
                  <a:tint val="73725"/>
                  <a:invGamma/>
                </a:srgbClr>
              </a:gs>
              <a:gs pos="100000">
                <a:srgbClr val="800000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37160" tIns="68580" rIns="137160" bIns="6858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37623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300" b="1" i="0" u="none" strike="noStrike" cap="none" normalizeH="0" baseline="0">
              <a:ln>
                <a:noFill/>
              </a:ln>
              <a:solidFill>
                <a:srgbClr val="FF9900"/>
              </a:solidFill>
              <a:effectLst/>
              <a:latin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CCE44E-9D20-45FE-B5D1-53C6A62AFE2B}"/>
              </a:ext>
            </a:extLst>
          </p:cNvPr>
          <p:cNvSpPr txBox="1"/>
          <p:nvPr/>
        </p:nvSpPr>
        <p:spPr>
          <a:xfrm>
            <a:off x="1199006" y="1054755"/>
            <a:ext cx="9164193" cy="20774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6B221C6F-4963-F839-4731-3EA8411693E6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006" y="1095770"/>
            <a:ext cx="9162288" cy="2075688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412ED82-E9AA-303D-177C-B604C4CEE2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1802386"/>
              </p:ext>
            </p:extLst>
          </p:nvPr>
        </p:nvGraphicFramePr>
        <p:xfrm>
          <a:off x="12801599" y="6143882"/>
          <a:ext cx="15468601" cy="15115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AF084D7-4352-A93A-CDB3-4A7C1A91451D}"/>
              </a:ext>
            </a:extLst>
          </p:cNvPr>
          <p:cNvSpPr txBox="1"/>
          <p:nvPr/>
        </p:nvSpPr>
        <p:spPr>
          <a:xfrm>
            <a:off x="494170" y="6086910"/>
            <a:ext cx="1057853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Social determinants of health (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SDoH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affect health outcomes 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Screening for and addressing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SDoH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recommended by the American Academy of Pediatrics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Children with special healthcare needs have increased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SDoH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needs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Academic health centers positioned to improve health outcomes for CSHCN served at their centers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Context specific barriers exist to addressing </a:t>
            </a:r>
            <a:r>
              <a:rPr lang="en-US" sz="32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SDoH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in pediatric care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D65D7F-8140-83E6-178F-91106F1D589C}"/>
              </a:ext>
            </a:extLst>
          </p:cNvPr>
          <p:cNvSpPr txBox="1"/>
          <p:nvPr/>
        </p:nvSpPr>
        <p:spPr>
          <a:xfrm>
            <a:off x="562891" y="17859637"/>
            <a:ext cx="103157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Expand hyper-local resources to enterprise catchment area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Identify stakeholder needs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Create workforce training modules and tools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199C8A-CD93-5821-6F47-188AA44F9F87}"/>
              </a:ext>
            </a:extLst>
          </p:cNvPr>
          <p:cNvSpPr txBox="1"/>
          <p:nvPr/>
        </p:nvSpPr>
        <p:spPr>
          <a:xfrm>
            <a:off x="28971639" y="6096388"/>
            <a:ext cx="14097000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Food Insecurity Training Module completed and available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en-US" sz="32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en-US" sz="32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</a:pPr>
            <a:endParaRPr lang="en-US" sz="32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Three sample screening encounters recorded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Web based FAQ completed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Food Insecurity committee convened: local food bank network, Office of Child Health Equity team members, community benefits, members of SDOH steering committee collaborating to respond effectively to needs</a:t>
            </a: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200" b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indent="-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EPIC-Integrated Food Insecurity screening soft launch August 2022 </a:t>
            </a:r>
          </a:p>
        </p:txBody>
      </p:sp>
      <p:pic>
        <p:nvPicPr>
          <p:cNvPr id="10" name="Picture 9" descr="Table&#10;&#10;Description automatically generated">
            <a:extLst>
              <a:ext uri="{FF2B5EF4-FFF2-40B4-BE49-F238E27FC236}">
                <a16:creationId xmlns:a16="http://schemas.microsoft.com/office/drawing/2014/main" id="{8AC9641D-B486-446A-2993-8F1DAFC3D12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4709" y="6811879"/>
            <a:ext cx="12192000" cy="409767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5651436-ADCC-985D-CEA4-C4E3928DD7E8}"/>
              </a:ext>
            </a:extLst>
          </p:cNvPr>
          <p:cNvSpPr txBox="1"/>
          <p:nvPr/>
        </p:nvSpPr>
        <p:spPr>
          <a:xfrm>
            <a:off x="29565600" y="16687800"/>
            <a:ext cx="14097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/>
                </a:solidFill>
              </a:rPr>
              <a:t>Evaluate Food Insecurity Training Module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/>
                </a:solidFill>
              </a:rPr>
              <a:t>Continue collaboration with SDOH steering committee as soft launch teams test workflows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/>
                </a:solidFill>
              </a:rPr>
              <a:t>Enhance Food Insecurity Training Module as needed prior to full launch of EPIC-Integrated Food Insecurity Screening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chemeClr val="tx1"/>
                </a:solidFill>
              </a:rPr>
              <a:t>Repeat process for additional determinants to support phased roll-out, as enterprise works to build capacity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0" dirty="0">
              <a:solidFill>
                <a:schemeClr val="tx1"/>
              </a:solidFill>
            </a:endParaRPr>
          </a:p>
        </p:txBody>
      </p:sp>
      <p:pic>
        <p:nvPicPr>
          <p:cNvPr id="17" name="Picture 16" descr="Chart, sunburst chart&#10;&#10;Description automatically generated">
            <a:extLst>
              <a:ext uri="{FF2B5EF4-FFF2-40B4-BE49-F238E27FC236}">
                <a16:creationId xmlns:a16="http://schemas.microsoft.com/office/drawing/2014/main" id="{0B434230-E011-45E5-E19E-C4243D9E70A1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5" t="2583" r="4485" b="4619"/>
          <a:stretch/>
        </p:blipFill>
        <p:spPr>
          <a:xfrm>
            <a:off x="3814582" y="12730886"/>
            <a:ext cx="3600525" cy="351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800000"/>
            </a:gs>
            <a:gs pos="50000">
              <a:srgbClr val="800000">
                <a:gamma/>
                <a:tint val="73725"/>
                <a:invGamma/>
              </a:srgbClr>
            </a:gs>
            <a:gs pos="100000">
              <a:srgbClr val="800000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37160" tIns="68580" rIns="137160" bIns="68580" numCol="1" anchor="ctr" anchorCtr="0" compatLnSpc="1">
        <a:prstTxWarp prst="textNoShape">
          <a:avLst/>
        </a:prstTxWarp>
      </a:bodyPr>
      <a:lstStyle>
        <a:defPPr marL="0" marR="0" indent="0" algn="ctr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300" b="1" i="0" u="none" strike="noStrike" cap="none" normalizeH="0" baseline="0" smtClean="0">
            <a:ln>
              <a:noFill/>
            </a:ln>
            <a:solidFill>
              <a:srgbClr val="FF99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52FBB7F2296945BF03CAD5D41A6A1E" ma:contentTypeVersion="19" ma:contentTypeDescription="Create a new document." ma:contentTypeScope="" ma:versionID="fd73f70df6afe210a957129640b1b25f">
  <xsd:schema xmlns:xsd="http://www.w3.org/2001/XMLSchema" xmlns:xs="http://www.w3.org/2001/XMLSchema" xmlns:p="http://schemas.microsoft.com/office/2006/metadata/properties" xmlns:ns2="9de26db2-8f74-467a-b098-607b68b0f47a" xmlns:ns3="9a40f852-b2ce-4abd-b4ea-fd59f9919b84" targetNamespace="http://schemas.microsoft.com/office/2006/metadata/properties" ma:root="true" ma:fieldsID="a63002ba4f4e67b1754c371834fa1e3f" ns2:_="" ns3:_="">
    <xsd:import namespace="9de26db2-8f74-467a-b098-607b68b0f47a"/>
    <xsd:import namespace="9a40f852-b2ce-4abd-b4ea-fd59f9919b8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e26db2-8f74-467a-b098-607b68b0f4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fd74987-fef7-4bf0-a19e-8932986c17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4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40f852-b2ce-4abd-b4ea-fd59f9919b8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ee865e-4bb4-4ba7-980b-c295fec7dc1f}" ma:internalName="TaxCatchAll" ma:showField="CatchAllData" ma:web="9a40f852-b2ce-4abd-b4ea-fd59f9919b8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a40f852-b2ce-4abd-b4ea-fd59f9919b84" xsi:nil="true"/>
    <lcf76f155ced4ddcb4097134ff3c332f xmlns="9de26db2-8f74-467a-b098-607b68b0f47a">
      <Terms xmlns="http://schemas.microsoft.com/office/infopath/2007/PartnerControls"/>
    </lcf76f155ced4ddcb4097134ff3c332f>
    <dateandtime xmlns="9de26db2-8f74-467a-b098-607b68b0f47a" xsi:nil="true"/>
  </documentManagement>
</p:properties>
</file>

<file path=customXml/itemProps1.xml><?xml version="1.0" encoding="utf-8"?>
<ds:datastoreItem xmlns:ds="http://schemas.openxmlformats.org/officeDocument/2006/customXml" ds:itemID="{B4614DF8-11D4-49CE-84BE-8C1CF87CF794}"/>
</file>

<file path=customXml/itemProps2.xml><?xml version="1.0" encoding="utf-8"?>
<ds:datastoreItem xmlns:ds="http://schemas.openxmlformats.org/officeDocument/2006/customXml" ds:itemID="{9D5906B7-7373-4D14-AE54-739FA98D3277}"/>
</file>

<file path=customXml/itemProps3.xml><?xml version="1.0" encoding="utf-8"?>
<ds:datastoreItem xmlns:ds="http://schemas.openxmlformats.org/officeDocument/2006/customXml" ds:itemID="{94D2EF7C-DA2E-4D44-B195-D9E951012AF5}"/>
</file>

<file path=docProps/app.xml><?xml version="1.0" encoding="utf-8"?>
<Properties xmlns="http://schemas.openxmlformats.org/officeDocument/2006/extended-properties" xmlns:vt="http://schemas.openxmlformats.org/officeDocument/2006/docPropsVTypes">
  <TotalTime>28642</TotalTime>
  <Words>294</Words>
  <Application>Microsoft Macintosh PowerPoint</Application>
  <PresentationFormat>Custom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EPIC-Integrated Social Determinants of Health Screening   Author(s): Baraka Floyd, MD, MSc and Lindsay Stevens, MD Sponsors: Mary Leonard, MD, MSCE and Lee Sanders, MD, MPH  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E 24 by 48</dc:title>
  <dc:creator>Cindy Kranz</dc:creator>
  <cp:lastModifiedBy>Baraka Floyd</cp:lastModifiedBy>
  <cp:revision>303</cp:revision>
  <dcterms:created xsi:type="dcterms:W3CDTF">2013-04-28T16:43:06Z</dcterms:created>
  <dcterms:modified xsi:type="dcterms:W3CDTF">2022-12-09T06:32:48Z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0x0101006152FBB7F2296945BF03CAD5D41A6A1E</vt:lpwstr>
  </property>
</Properties>
</file>