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0" r:id="rId6"/>
  </p:sldIdLst>
  <p:sldSz cx="43891200" cy="21945600"/>
  <p:notesSz cx="6953250" cy="9239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2B2E3"/>
    <a:srgbClr val="FC534B"/>
    <a:srgbClr val="FF9900"/>
    <a:srgbClr val="FD3903"/>
    <a:srgbClr val="FF6600"/>
    <a:srgbClr val="990000"/>
    <a:srgbClr val="FFFADD"/>
    <a:srgbClr val="FFFDF3"/>
    <a:srgbClr val="FEF1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847564-EF42-4A06-9C36-03076D5FD1BA}" v="1" dt="2022-12-08T20:51:38.7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3658" autoAdjust="0"/>
    <p:restoredTop sz="50000" autoAdjust="0"/>
  </p:normalViewPr>
  <p:slideViewPr>
    <p:cSldViewPr>
      <p:cViewPr varScale="1">
        <p:scale>
          <a:sx n="32" d="100"/>
          <a:sy n="32" d="100"/>
        </p:scale>
        <p:origin x="505" y="120"/>
      </p:cViewPr>
      <p:guideLst>
        <p:guide orient="horz" pos="6912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leen Wainwright" userId="f3a4a9bb-2591-4c68-b1c6-3f2fda04774a" providerId="ADAL" clId="{B3847564-EF42-4A06-9C36-03076D5FD1BA}"/>
    <pc:docChg chg="custSel addSld modSld">
      <pc:chgData name="Colleen Wainwright" userId="f3a4a9bb-2591-4c68-b1c6-3f2fda04774a" providerId="ADAL" clId="{B3847564-EF42-4A06-9C36-03076D5FD1BA}" dt="2022-12-08T20:52:09.185" v="72" actId="255"/>
      <pc:docMkLst>
        <pc:docMk/>
      </pc:docMkLst>
      <pc:sldChg chg="addSp delSp modSp new mod">
        <pc:chgData name="Colleen Wainwright" userId="f3a4a9bb-2591-4c68-b1c6-3f2fda04774a" providerId="ADAL" clId="{B3847564-EF42-4A06-9C36-03076D5FD1BA}" dt="2022-12-08T20:52:09.185" v="72" actId="255"/>
        <pc:sldMkLst>
          <pc:docMk/>
          <pc:sldMk cId="2522192851" sldId="260"/>
        </pc:sldMkLst>
        <pc:spChg chg="mod">
          <ac:chgData name="Colleen Wainwright" userId="f3a4a9bb-2591-4c68-b1c6-3f2fda04774a" providerId="ADAL" clId="{B3847564-EF42-4A06-9C36-03076D5FD1BA}" dt="2022-12-08T20:52:09.185" v="72" actId="255"/>
          <ac:spMkLst>
            <pc:docMk/>
            <pc:sldMk cId="2522192851" sldId="260"/>
            <ac:spMk id="2" creationId="{3F6BEB22-853E-84AE-FB66-EC1CC6502EB2}"/>
          </ac:spMkLst>
        </pc:spChg>
        <pc:spChg chg="del">
          <ac:chgData name="Colleen Wainwright" userId="f3a4a9bb-2591-4c68-b1c6-3f2fda04774a" providerId="ADAL" clId="{B3847564-EF42-4A06-9C36-03076D5FD1BA}" dt="2022-12-08T20:51:38.796" v="1"/>
          <ac:spMkLst>
            <pc:docMk/>
            <pc:sldMk cId="2522192851" sldId="260"/>
            <ac:spMk id="3" creationId="{146B44CD-374E-FD16-8C89-957C014A68DE}"/>
          </ac:spMkLst>
        </pc:spChg>
        <pc:picChg chg="add mod">
          <ac:chgData name="Colleen Wainwright" userId="f3a4a9bb-2591-4c68-b1c6-3f2fda04774a" providerId="ADAL" clId="{B3847564-EF42-4A06-9C36-03076D5FD1BA}" dt="2022-12-08T20:51:44.853" v="7" actId="1076"/>
          <ac:picMkLst>
            <pc:docMk/>
            <pc:sldMk cId="2522192851" sldId="260"/>
            <ac:picMk id="5" creationId="{121F17C7-90A6-03BA-C00B-AECE714FF7D3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0" tIns="46455" rIns="92910" bIns="46455" numCol="1" anchor="t" anchorCtr="0" compatLnSpc="1">
            <a:prstTxWarp prst="textNoShape">
              <a:avLst/>
            </a:prstTxWarp>
          </a:bodyPr>
          <a:lstStyle>
            <a:lvl1pPr algn="l" defTabSz="92868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8588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0" tIns="46455" rIns="92910" bIns="46455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570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0" tIns="46455" rIns="92910" bIns="46455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8588" y="877570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0" tIns="46455" rIns="92910" bIns="46455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B720C32-CD48-4E52-B1DC-64E2A1EEE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1716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8588" y="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55BA16-BAAB-B946-B0EB-1B00DCBDB5B1}" type="datetimeFigureOut">
              <a:rPr lang="en-US" smtClean="0"/>
              <a:pPr/>
              <a:t>12/8/2022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700" y="693738"/>
            <a:ext cx="69278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9438"/>
            <a:ext cx="5562600" cy="4157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570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8588" y="877570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3DE3B-4F0D-4B43-9331-D730A353D4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693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3DE3B-4F0D-4B43-9331-D730A353D41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00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6816725"/>
            <a:ext cx="37306250" cy="4705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2436475"/>
            <a:ext cx="30724475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23C63-05BE-4C42-B458-5285F895A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79858-2E74-42BB-A5D7-8A4C0C7E79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8" y="877888"/>
            <a:ext cx="9875837" cy="18726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877888"/>
            <a:ext cx="29475113" cy="187261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43CFF-685D-4540-BD2C-1024FE7C6E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193925" y="877888"/>
            <a:ext cx="39503350" cy="3657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93925" y="5119688"/>
            <a:ext cx="19675475" cy="7165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2021800" y="5119688"/>
            <a:ext cx="19675475" cy="7165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193925" y="12438063"/>
            <a:ext cx="19675475" cy="7165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021800" y="12438063"/>
            <a:ext cx="19675475" cy="7165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9D90C-C064-4654-86A8-DCCFF1A65A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0EB3-6942-4507-85F1-5DD9903F6A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14101763"/>
            <a:ext cx="37307838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9301163"/>
            <a:ext cx="37307838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848AB-8B18-4A6F-BE06-7FF1E6124E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5" y="5119688"/>
            <a:ext cx="19675475" cy="144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5119688"/>
            <a:ext cx="19675475" cy="144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BEF3A-3501-4966-BF0F-8FEAAACFCF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9475"/>
            <a:ext cx="3950335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4911725"/>
            <a:ext cx="19392900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6959600"/>
            <a:ext cx="19392900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4911725"/>
            <a:ext cx="19400837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6959600"/>
            <a:ext cx="19400837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72B21-20C4-4C7B-9BF5-61D4EC4353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D7312-5102-47F9-96C2-74B2C23D41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E0406-D056-415F-A656-5BF5221EFA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3125"/>
            <a:ext cx="14439900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5"/>
            <a:ext cx="245364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4592638"/>
            <a:ext cx="14439900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F0E56-EB10-4F18-A26E-2E3D33572D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15362238"/>
            <a:ext cx="26335037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1960563"/>
            <a:ext cx="26335037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17175163"/>
            <a:ext cx="26335037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1F768-EF22-434A-991E-B7EC1F3DD7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3925" y="877888"/>
            <a:ext cx="3950335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6203" tIns="188102" rIns="376203" bIns="1881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3925" y="5119688"/>
            <a:ext cx="39503350" cy="144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3925" y="19985038"/>
            <a:ext cx="102425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algn="l">
              <a:defRPr sz="57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525" y="19985038"/>
            <a:ext cx="139001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algn="ctr">
              <a:defRPr sz="57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4725" y="19985038"/>
            <a:ext cx="102425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algn="r">
              <a:defRPr sz="57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A8455D8-AB81-4AA8-AE09-E54525721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2pPr>
      <a:lvl3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3pPr>
      <a:lvl4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4pPr>
      <a:lvl5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5pPr>
      <a:lvl6pPr marL="4572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6pPr>
      <a:lvl7pPr marL="9144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7pPr>
      <a:lvl8pPr marL="13716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8pPr>
      <a:lvl9pPr marL="18288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9pPr>
    </p:titleStyle>
    <p:bodyStyle>
      <a:lvl1pPr marL="1409700" indent="-1409700" algn="l" defTabSz="3762375" rtl="0" eaLnBrk="0" fontAlgn="base" hangingPunct="0">
        <a:spcBef>
          <a:spcPct val="20000"/>
        </a:spcBef>
        <a:spcAft>
          <a:spcPct val="0"/>
        </a:spcAft>
        <a:buChar char="•"/>
        <a:defRPr sz="13200">
          <a:solidFill>
            <a:schemeClr val="tx1"/>
          </a:solidFill>
          <a:latin typeface="+mn-lt"/>
          <a:ea typeface="+mn-ea"/>
          <a:cs typeface="+mn-cs"/>
        </a:defRPr>
      </a:lvl1pPr>
      <a:lvl2pPr marL="3057525" indent="-1176338" algn="l" defTabSz="3762375" rtl="0" eaLnBrk="0" fontAlgn="base" hangingPunct="0">
        <a:spcBef>
          <a:spcPct val="20000"/>
        </a:spcBef>
        <a:spcAft>
          <a:spcPct val="0"/>
        </a:spcAft>
        <a:buChar char="–"/>
        <a:defRPr sz="11500">
          <a:solidFill>
            <a:schemeClr val="tx1"/>
          </a:solidFill>
          <a:latin typeface="+mn-lt"/>
        </a:defRPr>
      </a:lvl2pPr>
      <a:lvl3pPr marL="4702175" indent="-939800" algn="l" defTabSz="3762375" rtl="0" eaLnBrk="0" fontAlgn="base" hangingPunct="0">
        <a:spcBef>
          <a:spcPct val="20000"/>
        </a:spcBef>
        <a:spcAft>
          <a:spcPct val="0"/>
        </a:spcAft>
        <a:buChar char="•"/>
        <a:defRPr sz="9900">
          <a:solidFill>
            <a:schemeClr val="tx1"/>
          </a:solidFill>
          <a:latin typeface="+mn-lt"/>
        </a:defRPr>
      </a:lvl3pPr>
      <a:lvl4pPr marL="6583363" indent="-939800" algn="l" defTabSz="3762375" rtl="0" eaLnBrk="0" fontAlgn="base" hangingPunct="0">
        <a:spcBef>
          <a:spcPct val="20000"/>
        </a:spcBef>
        <a:spcAft>
          <a:spcPct val="0"/>
        </a:spcAft>
        <a:buChar char="–"/>
        <a:defRPr sz="8200">
          <a:solidFill>
            <a:schemeClr val="tx1"/>
          </a:solidFill>
          <a:latin typeface="+mn-lt"/>
        </a:defRPr>
      </a:lvl4pPr>
      <a:lvl5pPr marL="8466138" indent="-941388" algn="l" defTabSz="3762375" rtl="0" eaLnBrk="0" fontAlgn="base" hangingPunct="0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5pPr>
      <a:lvl6pPr marL="89233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6pPr>
      <a:lvl7pPr marL="93805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7pPr>
      <a:lvl8pPr marL="98377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8pPr>
      <a:lvl9pPr marL="102949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tiff"/><Relationship Id="rId4" Type="http://schemas.openxmlformats.org/officeDocument/2006/relationships/image" Target="../media/image2.tif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-99508" y="0"/>
            <a:ext cx="43891200" cy="4724400"/>
          </a:xfrm>
          <a:solidFill>
            <a:srgbClr val="C00000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9600" b="1" dirty="0">
                <a:solidFill>
                  <a:srgbClr val="FFFFFF"/>
                </a:solidFill>
                <a:latin typeface="Book Antiqua" charset="0"/>
                <a:ea typeface="Book Antiqua" charset="0"/>
                <a:cs typeface="Book Antiqua" charset="0"/>
              </a:rPr>
              <a:t>Optimizing Community Accessibility to Autism Evaluations and Treatments</a:t>
            </a:r>
            <a:r>
              <a:rPr lang="en-US" sz="6000" b="1" dirty="0">
                <a:solidFill>
                  <a:srgbClr val="FFFFFF"/>
                </a:solidFill>
              </a:rPr>
              <a:t> </a:t>
            </a:r>
            <a:br>
              <a:rPr lang="en-US" sz="4800" b="1" dirty="0"/>
            </a:br>
            <a:br>
              <a:rPr lang="en-US" sz="4800" b="1" dirty="0"/>
            </a:br>
            <a:r>
              <a:rPr lang="en-US" sz="4000" dirty="0">
                <a:solidFill>
                  <a:srgbClr val="FFFFFF"/>
                </a:solidFill>
              </a:rPr>
              <a:t>Michelle Hartley-McAndrew, MD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Medical Director, The Children’s Guild Foundation Autism Spectrum Disorder Center 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 err="1">
                <a:solidFill>
                  <a:srgbClr val="FFFFFF"/>
                </a:solidFill>
              </a:rPr>
              <a:t>Oishei</a:t>
            </a:r>
            <a:r>
              <a:rPr lang="en-US" sz="4000" dirty="0">
                <a:solidFill>
                  <a:srgbClr val="FFFFFF"/>
                </a:solidFill>
              </a:rPr>
              <a:t> Children’s Hospital, Buffalo, NY</a:t>
            </a:r>
            <a:br>
              <a:rPr lang="en-US" sz="4800" dirty="0">
                <a:solidFill>
                  <a:schemeClr val="bg1"/>
                </a:solidFill>
              </a:rPr>
            </a:br>
            <a:endParaRPr lang="en-US" sz="4800" i="1" dirty="0">
              <a:solidFill>
                <a:schemeClr val="bg1"/>
              </a:solidFill>
            </a:endParaRPr>
          </a:p>
        </p:txBody>
      </p:sp>
      <p:sp>
        <p:nvSpPr>
          <p:cNvPr id="1128" name="Text Box 161"/>
          <p:cNvSpPr txBox="1">
            <a:spLocks noChangeArrowheads="1"/>
          </p:cNvSpPr>
          <p:nvPr/>
        </p:nvSpPr>
        <p:spPr bwMode="auto">
          <a:xfrm>
            <a:off x="39852600" y="6850063"/>
            <a:ext cx="3048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000" b="0">
              <a:solidFill>
                <a:schemeClr val="tx1"/>
              </a:solidFill>
            </a:endParaRPr>
          </a:p>
        </p:txBody>
      </p:sp>
      <p:sp>
        <p:nvSpPr>
          <p:cNvPr id="1129" name="Rectangle 163"/>
          <p:cNvSpPr>
            <a:spLocks noChangeArrowheads="1"/>
          </p:cNvSpPr>
          <p:nvPr/>
        </p:nvSpPr>
        <p:spPr bwMode="auto">
          <a:xfrm>
            <a:off x="13335000" y="4954011"/>
            <a:ext cx="1493520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Methods/Changes Implemented</a:t>
            </a:r>
          </a:p>
        </p:txBody>
      </p:sp>
      <p:sp>
        <p:nvSpPr>
          <p:cNvPr id="1130" name="Rectangle 164"/>
          <p:cNvSpPr>
            <a:spLocks noChangeArrowheads="1"/>
          </p:cNvSpPr>
          <p:nvPr/>
        </p:nvSpPr>
        <p:spPr bwMode="auto">
          <a:xfrm>
            <a:off x="28811219" y="15422374"/>
            <a:ext cx="1482852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Next Steps for your project</a:t>
            </a:r>
          </a:p>
        </p:txBody>
      </p:sp>
      <p:sp>
        <p:nvSpPr>
          <p:cNvPr id="1133" name="Rectangle 167"/>
          <p:cNvSpPr>
            <a:spLocks noChangeArrowheads="1"/>
          </p:cNvSpPr>
          <p:nvPr/>
        </p:nvSpPr>
        <p:spPr bwMode="auto">
          <a:xfrm>
            <a:off x="470647" y="4966253"/>
            <a:ext cx="1097280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>
                <a:solidFill>
                  <a:schemeClr val="bg1"/>
                </a:solidFill>
              </a:rPr>
              <a:t>Background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40080" y="6477000"/>
            <a:ext cx="1042416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200"/>
              </a:spcAft>
              <a:buClr>
                <a:srgbClr val="C00000"/>
              </a:buClr>
            </a:pPr>
            <a:endParaRPr lang="en-US" sz="28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342900" indent="-342900" eaLnBrk="1" hangingPunct="1">
              <a:spcBef>
                <a:spcPts val="600"/>
              </a:spcBef>
              <a:spcAft>
                <a:spcPts val="1200"/>
              </a:spcAft>
              <a:buClr>
                <a:srgbClr val="C00000"/>
              </a:buClr>
              <a:buSzPct val="120000"/>
              <a:buFont typeface="Arial" pitchFamily="34" charset="0"/>
              <a:buChar char="•"/>
            </a:pPr>
            <a:endParaRPr lang="en-US" sz="2800" b="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>
          <a:xfrm>
            <a:off x="640080" y="11752118"/>
            <a:ext cx="10332720" cy="6078682"/>
          </a:xfrm>
          <a:prstGeom prst="rect">
            <a:avLst/>
          </a:prstGeo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rgbClr val="C00000"/>
              </a:buClr>
              <a:buSzPct val="120000"/>
            </a:pPr>
            <a:endParaRPr lang="en-US" sz="2800" b="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735907" y="12969167"/>
            <a:ext cx="184666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3" name="Rectangle 166"/>
          <p:cNvSpPr>
            <a:spLocks noChangeArrowheads="1"/>
          </p:cNvSpPr>
          <p:nvPr/>
        </p:nvSpPr>
        <p:spPr bwMode="auto">
          <a:xfrm>
            <a:off x="561705" y="14507974"/>
            <a:ext cx="1097280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Goals/Objectives </a:t>
            </a:r>
          </a:p>
        </p:txBody>
      </p:sp>
      <p:sp>
        <p:nvSpPr>
          <p:cNvPr id="16" name="Rectangle 163">
            <a:extLst>
              <a:ext uri="{FF2B5EF4-FFF2-40B4-BE49-F238E27FC236}">
                <a16:creationId xmlns:a16="http://schemas.microsoft.com/office/drawing/2014/main" id="{EC783B9D-3261-4B8A-9163-BF17101F50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57879" y="4954011"/>
            <a:ext cx="1493520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Outcomes/Results Achieved</a:t>
            </a:r>
          </a:p>
        </p:txBody>
      </p:sp>
      <p:pic>
        <p:nvPicPr>
          <p:cNvPr id="14" name="Content Placeholder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6CE4731C-1046-442E-A0EC-BAD46B74510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25480" y="1786912"/>
            <a:ext cx="6141720" cy="2320823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A9B70C2-BD47-4E42-9E6A-8B68127F876D}"/>
              </a:ext>
            </a:extLst>
          </p:cNvPr>
          <p:cNvSpPr/>
          <p:nvPr/>
        </p:nvSpPr>
        <p:spPr bwMode="auto">
          <a:xfrm>
            <a:off x="42367200" y="3258312"/>
            <a:ext cx="45719" cy="45719"/>
          </a:xfrm>
          <a:prstGeom prst="roundRect">
            <a:avLst/>
          </a:prstGeom>
          <a:gradFill rotWithShape="1">
            <a:gsLst>
              <a:gs pos="0">
                <a:srgbClr val="800000"/>
              </a:gs>
              <a:gs pos="50000">
                <a:srgbClr val="800000">
                  <a:gamma/>
                  <a:tint val="73725"/>
                  <a:invGamma/>
                </a:srgbClr>
              </a:gs>
              <a:gs pos="100000">
                <a:srgbClr val="800000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37160" tIns="68580" rIns="137160" bIns="6858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300" b="1" i="0" u="none" strike="noStrike" cap="none" normalizeH="0" baseline="0">
              <a:ln>
                <a:noFill/>
              </a:ln>
              <a:solidFill>
                <a:srgbClr val="FF9900"/>
              </a:solidFill>
              <a:effectLst/>
              <a:latin typeface="Arial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26682" y="1393389"/>
            <a:ext cx="4127906" cy="333101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47260" y="6526213"/>
            <a:ext cx="8286750" cy="8202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tx2"/>
                </a:solidFill>
              </a:rPr>
              <a:t>In early 2020, our autism center had a 6 month waiting list.  Children were waiting extended periods of time for evaluation</a:t>
            </a:r>
          </a:p>
          <a:p>
            <a:r>
              <a:rPr lang="en-US" sz="4400" dirty="0">
                <a:solidFill>
                  <a:schemeClr val="tx2"/>
                </a:solidFill>
              </a:rPr>
              <a:t>40% of children who were evaluated in the autism clinic were diagnosed with autism spectrum disorder</a:t>
            </a:r>
          </a:p>
          <a:p>
            <a:r>
              <a:rPr lang="en-US" sz="4400" dirty="0">
                <a:solidFill>
                  <a:schemeClr val="tx2"/>
                </a:solidFill>
              </a:rPr>
              <a:t>Approx. 50% getting behavioral supports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27865" y="16398522"/>
            <a:ext cx="9525540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Improve waiting time, decrease waiting list for autism evaluation</a:t>
            </a:r>
          </a:p>
          <a:p>
            <a:pPr marL="571500" indent="-571500">
              <a:buFont typeface="Arial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Increase accessibility to behavioral supports and intervention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335000" y="6477000"/>
            <a:ext cx="14478001" cy="1535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US" altLang="en-US" sz="4400" dirty="0">
                <a:solidFill>
                  <a:schemeClr val="tx2"/>
                </a:solidFill>
              </a:rPr>
              <a:t>Implemented a screening tool reviewed with the families before packets of intake questionnaires sent out. 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Collaboration with Psychiatry and Behavioral Health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Social worker -hired April 8, 2022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ABA /Behavioral therapist - Hired September 2022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2 New Psychologist positions -hired September 2022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New Pediatrician </a:t>
            </a:r>
            <a:r>
              <a:rPr lang="mr-IN" dirty="0">
                <a:solidFill>
                  <a:schemeClr val="tx2"/>
                </a:solidFill>
              </a:rPr>
              <a:t>–</a:t>
            </a:r>
            <a:r>
              <a:rPr lang="en-US" dirty="0">
                <a:solidFill>
                  <a:schemeClr val="tx2"/>
                </a:solidFill>
              </a:rPr>
              <a:t> hired November 2022</a:t>
            </a:r>
          </a:p>
          <a:p>
            <a:pPr marL="457200" indent="-457200">
              <a:buFont typeface="Arial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457200" indent="-457200">
              <a:buFont typeface="Arial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457200" indent="-457200">
              <a:buFont typeface="Arial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963172" y="5484809"/>
            <a:ext cx="14141587" cy="10064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tx2"/>
              </a:solidFill>
            </a:endParaRPr>
          </a:p>
          <a:p>
            <a:pPr marL="457200" indent="-457200">
              <a:buFont typeface="Arial" charset="0"/>
              <a:buChar char="•"/>
            </a:pPr>
            <a:r>
              <a:rPr lang="en-US" altLang="en-US" sz="4400" dirty="0">
                <a:solidFill>
                  <a:schemeClr val="tx2"/>
                </a:solidFill>
              </a:rPr>
              <a:t>We improved our efficiency and intake process and ensured patients who really needed to be seen for an autism evaluation were seen</a:t>
            </a:r>
            <a:endParaRPr lang="en-US" altLang="en-US" dirty="0">
              <a:solidFill>
                <a:schemeClr val="tx2"/>
              </a:solidFill>
            </a:endParaRP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We now have 1302 children waiting for autism evaluations (3 years waiting list)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We will have 3 teams for autism evaluations 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This will increase weekly evaluations from 8 to 16 Decreasing the waiting time to 20 months</a:t>
            </a:r>
          </a:p>
          <a:p>
            <a:endParaRPr lang="en-US" dirty="0"/>
          </a:p>
          <a:p>
            <a:r>
              <a:rPr lang="en-US" dirty="0">
                <a:solidFill>
                  <a:schemeClr val="tx2"/>
                </a:solidFill>
              </a:rPr>
              <a:t>80% of children were being diagnosed with ASD (previously 40% of children seen in clinic diagnosed with ASD)- Why the increase in wait time?</a:t>
            </a:r>
          </a:p>
          <a:p>
            <a:r>
              <a:rPr lang="en-US" dirty="0">
                <a:solidFill>
                  <a:schemeClr val="tx2"/>
                </a:solidFill>
              </a:rPr>
              <a:t>Loss of psychologist, maternity leave, COVID, increasing calls for evaluations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811219" y="16608906"/>
            <a:ext cx="14776802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Collaborating with community agencies</a:t>
            </a:r>
          </a:p>
          <a:p>
            <a:r>
              <a:rPr lang="en-US" dirty="0">
                <a:solidFill>
                  <a:schemeClr val="tx2"/>
                </a:solidFill>
              </a:rPr>
              <a:t> including Baker Victory (local community agency for </a:t>
            </a:r>
          </a:p>
          <a:p>
            <a:r>
              <a:rPr lang="en-US" dirty="0">
                <a:solidFill>
                  <a:schemeClr val="tx2"/>
                </a:solidFill>
              </a:rPr>
              <a:t>additional 13-15 evaluations per week.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Partnering with Community primary pediatricians to </a:t>
            </a:r>
          </a:p>
          <a:p>
            <a:r>
              <a:rPr lang="en-US" dirty="0">
                <a:solidFill>
                  <a:schemeClr val="tx2"/>
                </a:solidFill>
              </a:rPr>
              <a:t>support their ability to diagnose autism in </a:t>
            </a:r>
            <a:r>
              <a:rPr lang="en-US">
                <a:solidFill>
                  <a:schemeClr val="tx2"/>
                </a:solidFill>
              </a:rPr>
              <a:t>order to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decrease referrals and therefore the waiting time for an </a:t>
            </a:r>
          </a:p>
          <a:p>
            <a:r>
              <a:rPr lang="en-US" dirty="0">
                <a:solidFill>
                  <a:schemeClr val="tx2"/>
                </a:solidFill>
              </a:rPr>
              <a:t>evaluation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4334055" y="15422374"/>
            <a:ext cx="12945545" cy="0"/>
          </a:xfrm>
          <a:prstGeom prst="line">
            <a:avLst/>
          </a:prstGeom>
          <a:gradFill rotWithShape="1">
            <a:gsLst>
              <a:gs pos="0">
                <a:srgbClr val="800000"/>
              </a:gs>
              <a:gs pos="50000">
                <a:srgbClr val="800000">
                  <a:gamma/>
                  <a:tint val="73725"/>
                  <a:invGamma/>
                </a:srgbClr>
              </a:gs>
              <a:gs pos="100000">
                <a:srgbClr val="800000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89" name="Picture 8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79504" y="14589253"/>
            <a:ext cx="15190696" cy="402676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BEB22-853E-84AE-FB66-EC1CC6502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9600" dirty="0"/>
              <a:t>Please take a moment to provide Feedback to Michelle </a:t>
            </a:r>
            <a:r>
              <a:rPr lang="en-US" sz="9600" dirty="0" err="1"/>
              <a:t>Hartley-McAndrew</a:t>
            </a:r>
            <a:endParaRPr lang="en-US" sz="9600" dirty="0"/>
          </a:p>
        </p:txBody>
      </p:sp>
      <p:pic>
        <p:nvPicPr>
          <p:cNvPr id="5" name="Content Placeholder 4" descr="Qr code&#10;&#10;Description automatically generated">
            <a:extLst>
              <a:ext uri="{FF2B5EF4-FFF2-40B4-BE49-F238E27FC236}">
                <a16:creationId xmlns:a16="http://schemas.microsoft.com/office/drawing/2014/main" id="{121F17C7-90A6-03BA-C00B-AECE714FF7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7600" y="6400800"/>
            <a:ext cx="13716000" cy="13716000"/>
          </a:xfrm>
        </p:spPr>
      </p:pic>
    </p:spTree>
    <p:extLst>
      <p:ext uri="{BB962C8B-B14F-4D97-AF65-F5344CB8AC3E}">
        <p14:creationId xmlns:p14="http://schemas.microsoft.com/office/powerpoint/2010/main" val="252219285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800000"/>
            </a:gs>
            <a:gs pos="50000">
              <a:srgbClr val="800000">
                <a:gamma/>
                <a:tint val="73725"/>
                <a:invGamma/>
              </a:srgbClr>
            </a:gs>
            <a:gs pos="100000">
              <a:srgbClr val="800000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37160" tIns="68580" rIns="137160" bIns="68580" numCol="1" anchor="ctr" anchorCtr="0" compatLnSpc="1">
        <a:prstTxWarp prst="textNoShape">
          <a:avLst/>
        </a:prstTxWarp>
      </a:bodyPr>
      <a:lstStyle>
        <a:defPPr marL="0" marR="0" indent="0" algn="ctr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800000"/>
            </a:gs>
            <a:gs pos="50000">
              <a:srgbClr val="800000">
                <a:gamma/>
                <a:tint val="73725"/>
                <a:invGamma/>
              </a:srgbClr>
            </a:gs>
            <a:gs pos="100000">
              <a:srgbClr val="800000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37160" tIns="68580" rIns="137160" bIns="68580" numCol="1" anchor="ctr" anchorCtr="0" compatLnSpc="1">
        <a:prstTxWarp prst="textNoShape">
          <a:avLst/>
        </a:prstTxWarp>
      </a:bodyPr>
      <a:lstStyle>
        <a:defPPr marL="0" marR="0" indent="0" algn="ctr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a40f852-b2ce-4abd-b4ea-fd59f9919b84" xsi:nil="true"/>
    <lcf76f155ced4ddcb4097134ff3c332f xmlns="9de26db2-8f74-467a-b098-607b68b0f47a">
      <Terms xmlns="http://schemas.microsoft.com/office/infopath/2007/PartnerControls"/>
    </lcf76f155ced4ddcb4097134ff3c332f>
    <dateandtime xmlns="9de26db2-8f74-467a-b098-607b68b0f47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52FBB7F2296945BF03CAD5D41A6A1E" ma:contentTypeVersion="19" ma:contentTypeDescription="Create a new document." ma:contentTypeScope="" ma:versionID="fd73f70df6afe210a957129640b1b25f">
  <xsd:schema xmlns:xsd="http://www.w3.org/2001/XMLSchema" xmlns:xs="http://www.w3.org/2001/XMLSchema" xmlns:p="http://schemas.microsoft.com/office/2006/metadata/properties" xmlns:ns2="9de26db2-8f74-467a-b098-607b68b0f47a" xmlns:ns3="9a40f852-b2ce-4abd-b4ea-fd59f9919b84" targetNamespace="http://schemas.microsoft.com/office/2006/metadata/properties" ma:root="true" ma:fieldsID="a63002ba4f4e67b1754c371834fa1e3f" ns2:_="" ns3:_="">
    <xsd:import namespace="9de26db2-8f74-467a-b098-607b68b0f47a"/>
    <xsd:import namespace="9a40f852-b2ce-4abd-b4ea-fd59f9919b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dateandtim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e26db2-8f74-467a-b098-607b68b0f4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fd74987-fef7-4bf0-a19e-8932986c17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dateandtime" ma:index="24" nillable="true" ma:displayName="date and time" ma:format="DateTime" ma:internalName="dateandtime">
      <xsd:simpleType>
        <xsd:restriction base="dms:DateTim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40f852-b2ce-4abd-b4ea-fd59f9919b8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0ee865e-4bb4-4ba7-980b-c295fec7dc1f}" ma:internalName="TaxCatchAll" ma:showField="CatchAllData" ma:web="9a40f852-b2ce-4abd-b4ea-fd59f9919b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6C3C15-6FB7-4202-9581-06FD9DFCB8EA}">
  <ds:schemaRefs>
    <ds:schemaRef ds:uri="http://schemas.microsoft.com/office/2006/metadata/properties"/>
    <ds:schemaRef ds:uri="http://schemas.microsoft.com/office/infopath/2007/PartnerControls"/>
    <ds:schemaRef ds:uri="9a40f852-b2ce-4abd-b4ea-fd59f9919b84"/>
    <ds:schemaRef ds:uri="9de26db2-8f74-467a-b098-607b68b0f47a"/>
  </ds:schemaRefs>
</ds:datastoreItem>
</file>

<file path=customXml/itemProps2.xml><?xml version="1.0" encoding="utf-8"?>
<ds:datastoreItem xmlns:ds="http://schemas.openxmlformats.org/officeDocument/2006/customXml" ds:itemID="{53DC834D-4E21-4404-9889-D110B220CF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228E1D-35AC-439D-8F9C-D750E1A52920}"/>
</file>

<file path=docProps/app.xml><?xml version="1.0" encoding="utf-8"?>
<Properties xmlns="http://schemas.openxmlformats.org/officeDocument/2006/extended-properties" xmlns:vt="http://schemas.openxmlformats.org/officeDocument/2006/docPropsVTypes">
  <TotalTime>36691</TotalTime>
  <Words>326</Words>
  <Application>Microsoft Office PowerPoint</Application>
  <PresentationFormat>Custom</PresentationFormat>
  <Paragraphs>48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Book Antiqua</vt:lpstr>
      <vt:lpstr>Calibri</vt:lpstr>
      <vt:lpstr>Default Design</vt:lpstr>
      <vt:lpstr>Optimizing Community Accessibility to Autism Evaluations and Treatments   Michelle Hartley-McAndrew, MD Medical Director, The Children’s Guild Foundation Autism Spectrum Disorder Center  Oishei Children’s Hospital, Buffalo, NY </vt:lpstr>
      <vt:lpstr>Please take a moment to provide Feedback to Michelle Hartley-McAndrew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E 24 by 48</dc:title>
  <dc:creator>Cindy Kranz</dc:creator>
  <cp:lastModifiedBy>Colleen Wainwright</cp:lastModifiedBy>
  <cp:revision>317</cp:revision>
  <dcterms:created xsi:type="dcterms:W3CDTF">2013-04-28T16:43:06Z</dcterms:created>
  <dcterms:modified xsi:type="dcterms:W3CDTF">2022-12-08T20:52:13Z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0x0101006152FBB7F2296945BF03CAD5D41A6A1E</vt:lpwstr>
  </property>
  <property fmtid="{D5CDD505-2E9C-101B-9397-08002B2CF9AE}" pid="3" name="MediaServiceImageTags">
    <vt:lpwstr/>
  </property>
</Properties>
</file>