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0" r:id="rId6"/>
  </p:sldIdLst>
  <p:sldSz cx="43891200" cy="21945600"/>
  <p:notesSz cx="6953250" cy="9239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B2E3"/>
    <a:srgbClr val="FC534B"/>
    <a:srgbClr val="FF9900"/>
    <a:srgbClr val="FD3903"/>
    <a:srgbClr val="FF6600"/>
    <a:srgbClr val="990000"/>
    <a:srgbClr val="FFFADD"/>
    <a:srgbClr val="FFFDF3"/>
    <a:srgbClr val="FEF1A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272CBC-E703-43A9-9246-E9EFDAB9988D}" v="1" dt="2022-12-06T14:01:46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3658" autoAdjust="0"/>
    <p:restoredTop sz="99796" autoAdjust="0"/>
  </p:normalViewPr>
  <p:slideViewPr>
    <p:cSldViewPr>
      <p:cViewPr varScale="1">
        <p:scale>
          <a:sx n="28" d="100"/>
          <a:sy n="28" d="100"/>
        </p:scale>
        <p:origin x="174" y="370"/>
      </p:cViewPr>
      <p:guideLst>
        <p:guide orient="horz" pos="6912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leen Wainwright" userId="f3a4a9bb-2591-4c68-b1c6-3f2fda04774a" providerId="ADAL" clId="{74272CBC-E703-43A9-9246-E9EFDAB9988D}"/>
    <pc:docChg chg="addSld modSld">
      <pc:chgData name="Colleen Wainwright" userId="f3a4a9bb-2591-4c68-b1c6-3f2fda04774a" providerId="ADAL" clId="{74272CBC-E703-43A9-9246-E9EFDAB9988D}" dt="2022-12-06T14:02:17.893" v="62" actId="255"/>
      <pc:docMkLst>
        <pc:docMk/>
      </pc:docMkLst>
      <pc:sldChg chg="addSp delSp modSp new mod">
        <pc:chgData name="Colleen Wainwright" userId="f3a4a9bb-2591-4c68-b1c6-3f2fda04774a" providerId="ADAL" clId="{74272CBC-E703-43A9-9246-E9EFDAB9988D}" dt="2022-12-06T14:02:17.893" v="62" actId="255"/>
        <pc:sldMkLst>
          <pc:docMk/>
          <pc:sldMk cId="2700319329" sldId="260"/>
        </pc:sldMkLst>
        <pc:spChg chg="mod">
          <ac:chgData name="Colleen Wainwright" userId="f3a4a9bb-2591-4c68-b1c6-3f2fda04774a" providerId="ADAL" clId="{74272CBC-E703-43A9-9246-E9EFDAB9988D}" dt="2022-12-06T14:02:17.893" v="62" actId="255"/>
          <ac:spMkLst>
            <pc:docMk/>
            <pc:sldMk cId="2700319329" sldId="260"/>
            <ac:spMk id="2" creationId="{A62532C7-AF27-3CAB-D9B7-FDE562C74CA4}"/>
          </ac:spMkLst>
        </pc:spChg>
        <pc:spChg chg="del">
          <ac:chgData name="Colleen Wainwright" userId="f3a4a9bb-2591-4c68-b1c6-3f2fda04774a" providerId="ADAL" clId="{74272CBC-E703-43A9-9246-E9EFDAB9988D}" dt="2022-12-06T14:01:46.948" v="1"/>
          <ac:spMkLst>
            <pc:docMk/>
            <pc:sldMk cId="2700319329" sldId="260"/>
            <ac:spMk id="3" creationId="{D079A9DF-8E25-80E7-F185-373D7828633A}"/>
          </ac:spMkLst>
        </pc:spChg>
        <pc:picChg chg="add mod">
          <ac:chgData name="Colleen Wainwright" userId="f3a4a9bb-2591-4c68-b1c6-3f2fda04774a" providerId="ADAL" clId="{74272CBC-E703-43A9-9246-E9EFDAB9988D}" dt="2022-12-06T14:01:56.917" v="7" actId="1076"/>
          <ac:picMkLst>
            <pc:docMk/>
            <pc:sldMk cId="2700319329" sldId="260"/>
            <ac:picMk id="5" creationId="{864D18F6-B9EC-D202-F327-7E1312BF516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588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570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588" y="877570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B720C32-CD48-4E52-B1DC-64E2A1EEE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71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8588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5BA16-BAAB-B946-B0EB-1B00DCBDB5B1}" type="datetimeFigureOut">
              <a:rPr lang="en-US" smtClean="0"/>
              <a:pPr/>
              <a:t>12/6/2022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00" y="693738"/>
            <a:ext cx="69278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9438"/>
            <a:ext cx="5562600" cy="4157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70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8588" y="877570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3DE3B-4F0D-4B43-9331-D730A353D4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9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3DE3B-4F0D-4B43-9331-D730A353D4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00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23C63-05BE-4C42-B458-5285F895A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79858-2E74-42BB-A5D7-8A4C0C7E7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877888"/>
            <a:ext cx="9875837" cy="18726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877888"/>
            <a:ext cx="29475113" cy="187261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43CFF-685D-4540-BD2C-1024FE7C6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193925" y="877888"/>
            <a:ext cx="39503350" cy="3657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93925" y="5119688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021800" y="5119688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193925" y="12438063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21800" y="12438063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9D90C-C064-4654-86A8-DCCFF1A65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0EB3-6942-4507-85F1-5DD9903F6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848AB-8B18-4A6F-BE06-7FF1E6124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BEF3A-3501-4966-BF0F-8FEAAACFC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72B21-20C4-4C7B-9BF5-61D4EC435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D7312-5102-47F9-96C2-74B2C23D4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E0406-D056-415F-A656-5BF5221EF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F0E56-EB10-4F18-A26E-2E3D33572D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1F768-EF22-434A-991E-B7EC1F3DD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877888"/>
            <a:ext cx="395033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203" tIns="188102" rIns="376203" bIns="1881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5119688"/>
            <a:ext cx="39503350" cy="144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3925" y="19985038"/>
            <a:ext cx="10242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l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19985038"/>
            <a:ext cx="139001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ctr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19985038"/>
            <a:ext cx="10242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r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A8455D8-AB81-4AA8-AE09-E54525721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9pPr>
    </p:titleStyle>
    <p:bodyStyle>
      <a:lvl1pPr marL="1409700" indent="-14097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  <a:ea typeface="+mn-ea"/>
          <a:cs typeface="+mn-cs"/>
        </a:defRPr>
      </a:lvl1pPr>
      <a:lvl2pPr marL="3057525" indent="-117633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</a:defRPr>
      </a:lvl3pPr>
      <a:lvl4pPr marL="6583363" indent="-93980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6138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33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805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77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49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-99508" y="0"/>
            <a:ext cx="43891200" cy="4724400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/>
          <a:lstStyle/>
          <a:p>
            <a:pPr defTabSz="1017588">
              <a:spcBef>
                <a:spcPts val="9600"/>
              </a:spcBef>
            </a:pPr>
            <a:br>
              <a:rPr lang="en-US" sz="6000" b="1" dirty="0">
                <a:solidFill>
                  <a:schemeClr val="bg1"/>
                </a:solidFill>
              </a:rPr>
            </a:br>
            <a:r>
              <a:rPr lang="en-US" sz="6000" b="1" dirty="0">
                <a:solidFill>
                  <a:schemeClr val="bg1"/>
                </a:solidFill>
              </a:rPr>
              <a:t>Enhancing a Clinical Coaching Program</a:t>
            </a:r>
            <a:br>
              <a:rPr lang="en-US" sz="6000" b="1" dirty="0">
                <a:solidFill>
                  <a:schemeClr val="bg1"/>
                </a:solidFill>
              </a:rPr>
            </a:br>
            <a:r>
              <a:rPr lang="en-US" sz="6000" b="1" dirty="0">
                <a:solidFill>
                  <a:schemeClr val="bg1"/>
                </a:solidFill>
              </a:rPr>
              <a:t>for 3</a:t>
            </a:r>
            <a:r>
              <a:rPr lang="en-US" sz="6000" b="1" baseline="30000" dirty="0">
                <a:solidFill>
                  <a:schemeClr val="bg1"/>
                </a:solidFill>
              </a:rPr>
              <a:t>rd</a:t>
            </a:r>
            <a:r>
              <a:rPr lang="en-US" sz="6000" b="1" dirty="0">
                <a:solidFill>
                  <a:schemeClr val="bg1"/>
                </a:solidFill>
              </a:rPr>
              <a:t> year Medical Students </a:t>
            </a:r>
            <a:br>
              <a:rPr lang="en-US" sz="4800" b="1" dirty="0"/>
            </a:br>
            <a:br>
              <a:rPr lang="en-US" sz="4800" b="1" dirty="0"/>
            </a:br>
            <a:r>
              <a:rPr lang="en-US" sz="4000" b="1" dirty="0">
                <a:solidFill>
                  <a:schemeClr val="bg1"/>
                </a:solidFill>
              </a:rPr>
              <a:t>John Darby, MD</a:t>
            </a:r>
            <a:br>
              <a:rPr lang="en-US" sz="4000" b="1" dirty="0">
                <a:solidFill>
                  <a:schemeClr val="bg1"/>
                </a:solidFill>
              </a:rPr>
            </a:br>
            <a:br>
              <a:rPr lang="en-US" sz="4800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sp>
        <p:nvSpPr>
          <p:cNvPr id="1128" name="Text Box 161"/>
          <p:cNvSpPr txBox="1">
            <a:spLocks noChangeArrowheads="1"/>
          </p:cNvSpPr>
          <p:nvPr/>
        </p:nvSpPr>
        <p:spPr bwMode="auto">
          <a:xfrm>
            <a:off x="39852600" y="6850063"/>
            <a:ext cx="3048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000" b="0">
              <a:solidFill>
                <a:schemeClr val="tx1"/>
              </a:solidFill>
            </a:endParaRPr>
          </a:p>
        </p:txBody>
      </p:sp>
      <p:sp>
        <p:nvSpPr>
          <p:cNvPr id="1129" name="Rectangle 163"/>
          <p:cNvSpPr>
            <a:spLocks noChangeArrowheads="1"/>
          </p:cNvSpPr>
          <p:nvPr/>
        </p:nvSpPr>
        <p:spPr bwMode="auto">
          <a:xfrm>
            <a:off x="13335000" y="4954011"/>
            <a:ext cx="149352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Methods/Changes Implemented</a:t>
            </a:r>
          </a:p>
        </p:txBody>
      </p:sp>
      <p:sp>
        <p:nvSpPr>
          <p:cNvPr id="1130" name="Rectangle 164"/>
          <p:cNvSpPr>
            <a:spLocks noChangeArrowheads="1"/>
          </p:cNvSpPr>
          <p:nvPr/>
        </p:nvSpPr>
        <p:spPr bwMode="auto">
          <a:xfrm>
            <a:off x="28812309" y="12431793"/>
            <a:ext cx="1482852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Next Steps for your project</a:t>
            </a:r>
          </a:p>
        </p:txBody>
      </p:sp>
      <p:sp>
        <p:nvSpPr>
          <p:cNvPr id="1133" name="Rectangle 167"/>
          <p:cNvSpPr>
            <a:spLocks noChangeArrowheads="1"/>
          </p:cNvSpPr>
          <p:nvPr/>
        </p:nvSpPr>
        <p:spPr bwMode="auto">
          <a:xfrm>
            <a:off x="470647" y="4966253"/>
            <a:ext cx="109728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640080" y="11752118"/>
            <a:ext cx="10332720" cy="6078682"/>
          </a:xfrm>
          <a:prstGeom prst="rect">
            <a:avLst/>
          </a:prstGeo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SzPct val="120000"/>
            </a:pPr>
            <a:endParaRPr lang="en-US" sz="2800" b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35907" y="12969167"/>
            <a:ext cx="184666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Rectangle 166"/>
          <p:cNvSpPr>
            <a:spLocks noChangeArrowheads="1"/>
          </p:cNvSpPr>
          <p:nvPr/>
        </p:nvSpPr>
        <p:spPr bwMode="auto">
          <a:xfrm>
            <a:off x="439271" y="13266020"/>
            <a:ext cx="109728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Goals/Objectives </a:t>
            </a:r>
          </a:p>
        </p:txBody>
      </p:sp>
      <p:sp>
        <p:nvSpPr>
          <p:cNvPr id="16" name="Rectangle 163">
            <a:extLst>
              <a:ext uri="{FF2B5EF4-FFF2-40B4-BE49-F238E27FC236}">
                <a16:creationId xmlns:a16="http://schemas.microsoft.com/office/drawing/2014/main" id="{EC783B9D-3261-4B8A-9163-BF17101F5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874" y="13581310"/>
            <a:ext cx="149352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Outcomes/Results Achieved</a:t>
            </a:r>
          </a:p>
        </p:txBody>
      </p:sp>
      <p:pic>
        <p:nvPicPr>
          <p:cNvPr id="14" name="Content Placeholder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E4731C-1046-442E-A0EC-BAD46B74510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00" y="917932"/>
            <a:ext cx="6141720" cy="2320823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A9B70C2-BD47-4E42-9E6A-8B68127F876D}"/>
              </a:ext>
            </a:extLst>
          </p:cNvPr>
          <p:cNvSpPr/>
          <p:nvPr/>
        </p:nvSpPr>
        <p:spPr bwMode="auto">
          <a:xfrm>
            <a:off x="42367200" y="3258312"/>
            <a:ext cx="45719" cy="45719"/>
          </a:xfrm>
          <a:prstGeom prst="roundRect">
            <a:avLst/>
          </a:prstGeom>
          <a:gradFill rotWithShape="1">
            <a:gsLst>
              <a:gs pos="0">
                <a:srgbClr val="800000"/>
              </a:gs>
              <a:gs pos="50000">
                <a:srgbClr val="800000">
                  <a:gamma/>
                  <a:tint val="73725"/>
                  <a:invGamma/>
                </a:srgbClr>
              </a:gs>
              <a:gs pos="100000">
                <a:srgbClr val="800000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CCE44E-9D20-45FE-B5D1-53C6A62AFE2B}"/>
              </a:ext>
            </a:extLst>
          </p:cNvPr>
          <p:cNvSpPr txBox="1"/>
          <p:nvPr/>
        </p:nvSpPr>
        <p:spPr>
          <a:xfrm>
            <a:off x="1199007" y="1039598"/>
            <a:ext cx="9164193" cy="20774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0381" y="14643080"/>
            <a:ext cx="1200912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Restructure the coaching program to include coaching on all clerkships and at a new regional campus while promoting longitudinal coaching relationships</a:t>
            </a:r>
          </a:p>
          <a:p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Develop increased interaction and community among MS3 Clinical Coaches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Integrate coaches into grading of summative clinical skills assessments </a:t>
            </a:r>
          </a:p>
          <a:p>
            <a:r>
              <a:rPr lang="en-US" sz="3600" dirty="0">
                <a:solidFill>
                  <a:schemeClr val="tx1"/>
                </a:solidFill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Develop coaching techniques through structured faculty development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l="30000" t="67778" r="57000" b="21852"/>
          <a:stretch/>
        </p:blipFill>
        <p:spPr>
          <a:xfrm>
            <a:off x="2478995" y="1189314"/>
            <a:ext cx="6604215" cy="177805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70647" y="6548460"/>
            <a:ext cx="1187375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Wake Forest School of Medicine created an MS3 Clinical Coaching program in 2016 to address the need for direct observation on the clerkships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Clinical coaching can help learners reflect on their performance and advance their clinical skills (include reference)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Opportunities existed to standardize and expand the program to new settings and incorporate coaching best practices. </a:t>
            </a:r>
          </a:p>
          <a:p>
            <a:r>
              <a:rPr lang="en-US" sz="3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219205" y="6190208"/>
            <a:ext cx="14921753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Expanded the clinical coaching program to a new regional campus and developed a strategic restructuring plan to expand the program to all clerkships and incorporate longitudinal coaching relationships</a:t>
            </a:r>
          </a:p>
          <a:p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Formed a group of Head Coaches representing the clerkships and developed a Clinical Coaching Canvas website</a:t>
            </a:r>
          </a:p>
          <a:p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Integrated Coaches into grading of summative clinical skills assessment events (CPX aka OSCE)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Implemented onboarding for new coaches</a:t>
            </a:r>
          </a:p>
          <a:p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245289" y="15014644"/>
            <a:ext cx="1492175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Recruited 6 new clinical coaches at our regional Charlotte campus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Developed a strategic restructuring plan and presented to medical school leadership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Recruited 7 Head Coaches and held monthly meetings to share ideas, review best practices, and give informal feedback of the program.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8762618" y="13706009"/>
            <a:ext cx="1492175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Continue efforts to expand coaching to all clerkships and incorporate longitudinal relationships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Transition the program to new leadership including: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Create a transition timeline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Inform key stakeholders of transition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Assist in identification of a new director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Organize and handoff existing materials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090536" y="17602200"/>
            <a:ext cx="4160584" cy="3755104"/>
          </a:xfrm>
          <a:prstGeom prst="rect">
            <a:avLst/>
          </a:prstGeom>
        </p:spPr>
      </p:pic>
      <p:sp>
        <p:nvSpPr>
          <p:cNvPr id="21" name="Rectangle 163">
            <a:extLst>
              <a:ext uri="{FF2B5EF4-FFF2-40B4-BE49-F238E27FC236}">
                <a16:creationId xmlns:a16="http://schemas.microsoft.com/office/drawing/2014/main" id="{EC783B9D-3261-4B8A-9163-BF17101F5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27400" y="5023610"/>
            <a:ext cx="149352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Outcomes/Results Achieved Continued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8869939" y="8688564"/>
            <a:ext cx="1492175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700993" y="6277894"/>
            <a:ext cx="1419960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A new Canvas page served as a repository for coaching materials and literature.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Trained all 31 faculty on standardized clinical skills assessments ensuring timely completion of grading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Onboarded 5 new clinical coaches at Winston Campus including training on coaching best practices.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532C7-AF27-3CAB-D9B7-FDE562C74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dirty="0"/>
              <a:t>Please take a moment to provide feedback to John Darby</a:t>
            </a:r>
          </a:p>
        </p:txBody>
      </p:sp>
      <p:pic>
        <p:nvPicPr>
          <p:cNvPr id="5" name="Content Placeholder 4" descr="Qr code&#10;&#10;Description automatically generated">
            <a:extLst>
              <a:ext uri="{FF2B5EF4-FFF2-40B4-BE49-F238E27FC236}">
                <a16:creationId xmlns:a16="http://schemas.microsoft.com/office/drawing/2014/main" id="{864D18F6-B9EC-D202-F327-7E1312BF51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9850" y="5264095"/>
            <a:ext cx="15811500" cy="15811500"/>
          </a:xfrm>
        </p:spPr>
      </p:pic>
    </p:spTree>
    <p:extLst>
      <p:ext uri="{BB962C8B-B14F-4D97-AF65-F5344CB8AC3E}">
        <p14:creationId xmlns:p14="http://schemas.microsoft.com/office/powerpoint/2010/main" val="270031932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52FBB7F2296945BF03CAD5D41A6A1E" ma:contentTypeVersion="19" ma:contentTypeDescription="Create a new document." ma:contentTypeScope="" ma:versionID="fd73f70df6afe210a957129640b1b25f">
  <xsd:schema xmlns:xsd="http://www.w3.org/2001/XMLSchema" xmlns:xs="http://www.w3.org/2001/XMLSchema" xmlns:p="http://schemas.microsoft.com/office/2006/metadata/properties" xmlns:ns2="9de26db2-8f74-467a-b098-607b68b0f47a" xmlns:ns3="9a40f852-b2ce-4abd-b4ea-fd59f9919b84" targetNamespace="http://schemas.microsoft.com/office/2006/metadata/properties" ma:root="true" ma:fieldsID="a63002ba4f4e67b1754c371834fa1e3f" ns2:_="" ns3:_="">
    <xsd:import namespace="9de26db2-8f74-467a-b098-607b68b0f47a"/>
    <xsd:import namespace="9a40f852-b2ce-4abd-b4ea-fd59f9919b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dateandtim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e26db2-8f74-467a-b098-607b68b0f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fd74987-fef7-4bf0-a19e-8932986c17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ndtime" ma:index="24" nillable="true" ma:displayName="date and time" ma:format="DateTime" ma:internalName="dateandtime">
      <xsd:simpleType>
        <xsd:restriction base="dms:DateTim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40f852-b2ce-4abd-b4ea-fd59f9919b8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0ee865e-4bb4-4ba7-980b-c295fec7dc1f}" ma:internalName="TaxCatchAll" ma:showField="CatchAllData" ma:web="9a40f852-b2ce-4abd-b4ea-fd59f9919b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40f852-b2ce-4abd-b4ea-fd59f9919b84" xsi:nil="true"/>
    <lcf76f155ced4ddcb4097134ff3c332f xmlns="9de26db2-8f74-467a-b098-607b68b0f47a">
      <Terms xmlns="http://schemas.microsoft.com/office/infopath/2007/PartnerControls"/>
    </lcf76f155ced4ddcb4097134ff3c332f>
    <dateandtime xmlns="9de26db2-8f74-467a-b098-607b68b0f47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FA9D2D-B8CD-48F1-A14D-342043B96337}"/>
</file>

<file path=customXml/itemProps2.xml><?xml version="1.0" encoding="utf-8"?>
<ds:datastoreItem xmlns:ds="http://schemas.openxmlformats.org/officeDocument/2006/customXml" ds:itemID="{E986ABDF-F45C-4F0F-BF89-4D4601AFEC9B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6b34dd5-1692-4e27-80b0-e72a64bd2f7b"/>
    <ds:schemaRef ds:uri="http://purl.org/dc/terms/"/>
    <ds:schemaRef ds:uri="http://schemas.openxmlformats.org/package/2006/metadata/core-properties"/>
    <ds:schemaRef ds:uri="7ee162af-e0e1-41f8-b2a8-e159ebb3d508"/>
    <ds:schemaRef ds:uri="http://www.w3.org/XML/1998/namespace"/>
    <ds:schemaRef ds:uri="http://purl.org/dc/dcmitype/"/>
    <ds:schemaRef ds:uri="9a40f852-b2ce-4abd-b4ea-fd59f9919b84"/>
    <ds:schemaRef ds:uri="9de26db2-8f74-467a-b098-607b68b0f47a"/>
  </ds:schemaRefs>
</ds:datastoreItem>
</file>

<file path=customXml/itemProps3.xml><?xml version="1.0" encoding="utf-8"?>
<ds:datastoreItem xmlns:ds="http://schemas.openxmlformats.org/officeDocument/2006/customXml" ds:itemID="{C9E2F7CC-1A18-4B52-A2CE-A38DD530FD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64401</TotalTime>
  <Words>353</Words>
  <Application>Microsoft Office PowerPoint</Application>
  <PresentationFormat>Custom</PresentationFormat>
  <Paragraphs>51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Default Design</vt:lpstr>
      <vt:lpstr> Enhancing a Clinical Coaching Program for 3rd year Medical Students   John Darby, MD  </vt:lpstr>
      <vt:lpstr>Please take a moment to provide feedback to John Darby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E 24 by 48</dc:title>
  <dc:creator>Cindy Kranz</dc:creator>
  <cp:lastModifiedBy>Colleen Wainwright</cp:lastModifiedBy>
  <cp:revision>335</cp:revision>
  <dcterms:created xsi:type="dcterms:W3CDTF">2013-04-28T16:43:06Z</dcterms:created>
  <dcterms:modified xsi:type="dcterms:W3CDTF">2022-12-06T14:02:25Z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0x0101006152FBB7F2296945BF03CAD5D41A6A1E</vt:lpwstr>
  </property>
  <property fmtid="{D5CDD505-2E9C-101B-9397-08002B2CF9AE}" pid="3" name="MediaServiceImageTags">
    <vt:lpwstr/>
  </property>
</Properties>
</file>