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9"/>
  </p:notesMasterIdLst>
  <p:handoutMasterIdLst>
    <p:handoutMasterId r:id="rId10"/>
  </p:handoutMasterIdLst>
  <p:sldIdLst>
    <p:sldId id="259" r:id="rId6"/>
    <p:sldId id="260" r:id="rId7"/>
    <p:sldId id="261" r:id="rId8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2E3"/>
    <a:srgbClr val="FC534B"/>
    <a:srgbClr val="FF9900"/>
    <a:srgbClr val="FD3903"/>
    <a:srgbClr val="FF6600"/>
    <a:srgbClr val="990000"/>
    <a:srgbClr val="FFFADD"/>
    <a:srgbClr val="FFFDF3"/>
    <a:srgbClr val="FEF1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3F923-9EE2-4D62-8B22-FBB88750A1C8}" v="1" dt="2022-12-08T20:50:04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658" autoAdjust="0"/>
    <p:restoredTop sz="88214" autoAdjust="0"/>
  </p:normalViewPr>
  <p:slideViewPr>
    <p:cSldViewPr>
      <p:cViewPr varScale="1">
        <p:scale>
          <a:sx n="28" d="100"/>
          <a:sy n="28" d="100"/>
        </p:scale>
        <p:origin x="174" y="103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1A73F923-9EE2-4D62-8B22-FBB88750A1C8}"/>
    <pc:docChg chg="addSld modSld">
      <pc:chgData name="Colleen Wainwright" userId="f3a4a9bb-2591-4c68-b1c6-3f2fda04774a" providerId="ADAL" clId="{1A73F923-9EE2-4D62-8B22-FBB88750A1C8}" dt="2022-12-08T20:50:08.608" v="54" actId="1076"/>
      <pc:docMkLst>
        <pc:docMk/>
      </pc:docMkLst>
      <pc:sldChg chg="addSp delSp modSp new mod">
        <pc:chgData name="Colleen Wainwright" userId="f3a4a9bb-2591-4c68-b1c6-3f2fda04774a" providerId="ADAL" clId="{1A73F923-9EE2-4D62-8B22-FBB88750A1C8}" dt="2022-12-08T20:50:08.608" v="54" actId="1076"/>
        <pc:sldMkLst>
          <pc:docMk/>
          <pc:sldMk cId="2735861772" sldId="261"/>
        </pc:sldMkLst>
        <pc:spChg chg="mod">
          <ac:chgData name="Colleen Wainwright" userId="f3a4a9bb-2591-4c68-b1c6-3f2fda04774a" providerId="ADAL" clId="{1A73F923-9EE2-4D62-8B22-FBB88750A1C8}" dt="2022-12-08T20:49:34.165" v="49" actId="255"/>
          <ac:spMkLst>
            <pc:docMk/>
            <pc:sldMk cId="2735861772" sldId="261"/>
            <ac:spMk id="2" creationId="{E616A346-04CA-C51E-B3F2-A5CA8B86FB63}"/>
          </ac:spMkLst>
        </pc:spChg>
        <pc:spChg chg="del mod">
          <ac:chgData name="Colleen Wainwright" userId="f3a4a9bb-2591-4c68-b1c6-3f2fda04774a" providerId="ADAL" clId="{1A73F923-9EE2-4D62-8B22-FBB88750A1C8}" dt="2022-12-08T20:50:04.280" v="50"/>
          <ac:spMkLst>
            <pc:docMk/>
            <pc:sldMk cId="2735861772" sldId="261"/>
            <ac:spMk id="3" creationId="{C67A6315-FB01-6807-9B1C-3A263C9FD046}"/>
          </ac:spMkLst>
        </pc:spChg>
        <pc:picChg chg="add mod">
          <ac:chgData name="Colleen Wainwright" userId="f3a4a9bb-2591-4c68-b1c6-3f2fda04774a" providerId="ADAL" clId="{1A73F923-9EE2-4D62-8B22-FBB88750A1C8}" dt="2022-12-08T20:50:08.608" v="54" actId="1076"/>
          <ac:picMkLst>
            <pc:docMk/>
            <pc:sldMk cId="2735861772" sldId="261"/>
            <ac:picMk id="5" creationId="{9FA8763B-80D0-A1E4-3388-FDB7DD3031A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- Length of stay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- Days until medical stabilization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Process measures: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- Initiating calories at ≥1500kcal/day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- Empiric electrolyte supplementation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Balancing measures: </a:t>
            </a:r>
            <a:endParaRPr lang="en-US" sz="1200" baseline="30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1200" baseline="300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</a:t>
            </a:r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- Nasogastric tube (NGT) use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- Weight gain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- Readmission rates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- Hypophosphatemia</a:t>
            </a:r>
          </a:p>
          <a:p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Trainee inclusion – projects, QIPS leadership course, presentations</a:t>
            </a:r>
            <a:r>
              <a:rPr lang="en-US" sz="1200" baseline="0" dirty="0">
                <a:solidFill>
                  <a:schemeClr val="tx1"/>
                </a:solidFill>
                <a:latin typeface="Georgia" panose="02040502050405020303" pitchFamily="18" charset="0"/>
              </a:rPr>
              <a:t> @ Florida AAP medical student conference, PHM, HVPAA</a:t>
            </a:r>
            <a:endParaRPr lang="en-US" sz="12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5073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0B1885-94F5-4A9E-9B19-4392DEA3AE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25073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47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08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2674484" rtl="0" eaLnBrk="1" latinLnBrk="0" hangingPunct="1">
        <a:spcBef>
          <a:spcPct val="0"/>
        </a:spcBef>
        <a:buNone/>
        <a:defRPr sz="129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2930" indent="-1002930" algn="l" defTabSz="2674484" rtl="0" eaLnBrk="1" latinLnBrk="0" hangingPunct="1">
        <a:spcBef>
          <a:spcPct val="20000"/>
        </a:spcBef>
        <a:buFont typeface="Arial" pitchFamily="34" charset="0"/>
        <a:buChar char="•"/>
        <a:defRPr sz="9386" kern="1200">
          <a:solidFill>
            <a:schemeClr val="tx1"/>
          </a:solidFill>
          <a:latin typeface="+mn-lt"/>
          <a:ea typeface="+mn-ea"/>
          <a:cs typeface="+mn-cs"/>
        </a:defRPr>
      </a:lvl1pPr>
      <a:lvl2pPr marL="2173019" indent="-835776" algn="l" defTabSz="2674484" rtl="0" eaLnBrk="1" latinLnBrk="0" hangingPunct="1">
        <a:spcBef>
          <a:spcPct val="20000"/>
        </a:spcBef>
        <a:buFont typeface="Arial" pitchFamily="34" charset="0"/>
        <a:buChar char="–"/>
        <a:defRPr sz="8213" kern="1200">
          <a:solidFill>
            <a:schemeClr val="tx1"/>
          </a:solidFill>
          <a:latin typeface="+mn-lt"/>
          <a:ea typeface="+mn-ea"/>
          <a:cs typeface="+mn-cs"/>
        </a:defRPr>
      </a:lvl2pPr>
      <a:lvl3pPr marL="3343104" indent="-668621" algn="l" defTabSz="2674484" rtl="0" eaLnBrk="1" latinLnBrk="0" hangingPunct="1">
        <a:spcBef>
          <a:spcPct val="20000"/>
        </a:spcBef>
        <a:buFont typeface="Arial" pitchFamily="34" charset="0"/>
        <a:buChar char="•"/>
        <a:defRPr sz="7040" kern="1200">
          <a:solidFill>
            <a:schemeClr val="tx1"/>
          </a:solidFill>
          <a:latin typeface="+mn-lt"/>
          <a:ea typeface="+mn-ea"/>
          <a:cs typeface="+mn-cs"/>
        </a:defRPr>
      </a:lvl3pPr>
      <a:lvl4pPr marL="4680346" indent="-668621" algn="l" defTabSz="2674484" rtl="0" eaLnBrk="1" latinLnBrk="0" hangingPunct="1">
        <a:spcBef>
          <a:spcPct val="20000"/>
        </a:spcBef>
        <a:buFont typeface="Arial" pitchFamily="34" charset="0"/>
        <a:buChar char="–"/>
        <a:defRPr sz="5867" kern="1200">
          <a:solidFill>
            <a:schemeClr val="tx1"/>
          </a:solidFill>
          <a:latin typeface="+mn-lt"/>
          <a:ea typeface="+mn-ea"/>
          <a:cs typeface="+mn-cs"/>
        </a:defRPr>
      </a:lvl4pPr>
      <a:lvl5pPr marL="6017588" indent="-668621" algn="l" defTabSz="2674484" rtl="0" eaLnBrk="1" latinLnBrk="0" hangingPunct="1">
        <a:spcBef>
          <a:spcPct val="20000"/>
        </a:spcBef>
        <a:buFont typeface="Arial" pitchFamily="34" charset="0"/>
        <a:buChar char="»"/>
        <a:defRPr sz="5867" kern="1200">
          <a:solidFill>
            <a:schemeClr val="tx1"/>
          </a:solidFill>
          <a:latin typeface="+mn-lt"/>
          <a:ea typeface="+mn-ea"/>
          <a:cs typeface="+mn-cs"/>
        </a:defRPr>
      </a:lvl5pPr>
      <a:lvl6pPr marL="7354829" indent="-668621" algn="l" defTabSz="2674484" rtl="0" eaLnBrk="1" latinLnBrk="0" hangingPunct="1">
        <a:spcBef>
          <a:spcPct val="20000"/>
        </a:spcBef>
        <a:buFont typeface="Arial" pitchFamily="34" charset="0"/>
        <a:buChar char="•"/>
        <a:defRPr sz="5867" kern="1200">
          <a:solidFill>
            <a:schemeClr val="tx1"/>
          </a:solidFill>
          <a:latin typeface="+mn-lt"/>
          <a:ea typeface="+mn-ea"/>
          <a:cs typeface="+mn-cs"/>
        </a:defRPr>
      </a:lvl6pPr>
      <a:lvl7pPr marL="8692072" indent="-668621" algn="l" defTabSz="2674484" rtl="0" eaLnBrk="1" latinLnBrk="0" hangingPunct="1">
        <a:spcBef>
          <a:spcPct val="20000"/>
        </a:spcBef>
        <a:buFont typeface="Arial" pitchFamily="34" charset="0"/>
        <a:buChar char="•"/>
        <a:defRPr sz="5867" kern="1200">
          <a:solidFill>
            <a:schemeClr val="tx1"/>
          </a:solidFill>
          <a:latin typeface="+mn-lt"/>
          <a:ea typeface="+mn-ea"/>
          <a:cs typeface="+mn-cs"/>
        </a:defRPr>
      </a:lvl7pPr>
      <a:lvl8pPr marL="10029313" indent="-668621" algn="l" defTabSz="2674484" rtl="0" eaLnBrk="1" latinLnBrk="0" hangingPunct="1">
        <a:spcBef>
          <a:spcPct val="20000"/>
        </a:spcBef>
        <a:buFont typeface="Arial" pitchFamily="34" charset="0"/>
        <a:buChar char="•"/>
        <a:defRPr sz="5867" kern="1200">
          <a:solidFill>
            <a:schemeClr val="tx1"/>
          </a:solidFill>
          <a:latin typeface="+mn-lt"/>
          <a:ea typeface="+mn-ea"/>
          <a:cs typeface="+mn-cs"/>
        </a:defRPr>
      </a:lvl8pPr>
      <a:lvl9pPr marL="11366556" indent="-668621" algn="l" defTabSz="2674484" rtl="0" eaLnBrk="1" latinLnBrk="0" hangingPunct="1">
        <a:spcBef>
          <a:spcPct val="20000"/>
        </a:spcBef>
        <a:buFont typeface="Arial" pitchFamily="34" charset="0"/>
        <a:buChar char="•"/>
        <a:defRPr sz="5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337241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2pPr>
      <a:lvl3pPr marL="2674484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3pPr>
      <a:lvl4pPr marL="4011725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4pPr>
      <a:lvl5pPr marL="5348968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5pPr>
      <a:lvl6pPr marL="6686209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6pPr>
      <a:lvl7pPr marL="8023450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7pPr>
      <a:lvl8pPr marL="9360691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8pPr>
      <a:lvl9pPr marL="10697934" algn="l" defTabSz="2674484" rtl="0" eaLnBrk="1" latinLnBrk="0" hangingPunct="1">
        <a:defRPr sz="5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6000" b="1" dirty="0">
                <a:solidFill>
                  <a:schemeClr val="bg1"/>
                </a:solidFill>
              </a:rPr>
              <a:t>										</a:t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														</a:t>
            </a:r>
            <a:r>
              <a:rPr lang="en-US" sz="4800" b="1" dirty="0">
                <a:solidFill>
                  <a:schemeClr val="bg1"/>
                </a:solidFill>
                <a:latin typeface="Georgia"/>
                <a:cs typeface="Georgia"/>
              </a:rPr>
              <a:t>Safe Implementation of Evidence-Based Nutritional Rehabilitation 				for Hospitalized Adolescents with Eating Disorders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000" b="1" dirty="0">
                <a:solidFill>
                  <a:schemeClr val="bg1"/>
                </a:solidFill>
              </a:rPr>
              <a:t>Joanne Mendoza, MD,</a:t>
            </a:r>
            <a: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  <a:t> Miyabi Saito, BS</a:t>
            </a:r>
            <a:r>
              <a:rPr lang="en-US" sz="4000" baseline="30000" dirty="0">
                <a:solidFill>
                  <a:schemeClr val="bg1"/>
                </a:solidFill>
                <a:latin typeface="Georgia"/>
                <a:cs typeface="Georgia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  <a:t>, Andrew Burns, MD</a:t>
            </a:r>
            <a:r>
              <a:rPr lang="en-US" sz="4000" baseline="30000" dirty="0">
                <a:solidFill>
                  <a:schemeClr val="bg1"/>
                </a:solidFill>
                <a:latin typeface="Georgia"/>
                <a:cs typeface="Georgia"/>
              </a:rPr>
              <a:t>1,2</a:t>
            </a:r>
            <a: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  <a:t>, Kelsey Berry, MD</a:t>
            </a:r>
            <a:r>
              <a:rPr lang="en-US" sz="4000" baseline="30000" dirty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  <a:t> , Susan Gray, MD</a:t>
            </a:r>
            <a:r>
              <a:rPr lang="en-US" sz="4000" baseline="30000" dirty="0">
                <a:solidFill>
                  <a:schemeClr val="bg1"/>
                </a:solidFill>
                <a:latin typeface="Georgia"/>
                <a:cs typeface="Georgia"/>
              </a:rPr>
              <a:t>1,2</a:t>
            </a:r>
            <a: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  <a:t>, Eva Manthe, RDN, CSP</a:t>
            </a:r>
            <a:r>
              <a:rPr lang="en-US" sz="4000" baseline="30000" dirty="0">
                <a:solidFill>
                  <a:schemeClr val="bg1"/>
                </a:solidFill>
                <a:latin typeface="Georgia"/>
                <a:cs typeface="Georgia"/>
              </a:rPr>
              <a:t>2</a:t>
            </a:r>
            <a: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  <a:t>, Julia Taylor, MD</a:t>
            </a:r>
            <a:r>
              <a:rPr lang="en-US" sz="4000" baseline="30000" dirty="0">
                <a:solidFill>
                  <a:schemeClr val="bg1"/>
                </a:solidFill>
                <a:latin typeface="Georgia"/>
                <a:cs typeface="Georgia"/>
              </a:rPr>
              <a:t>1,2</a:t>
            </a:r>
            <a:br>
              <a:rPr lang="en-US" sz="4000" dirty="0">
                <a:solidFill>
                  <a:schemeClr val="bg1"/>
                </a:solidFill>
                <a:latin typeface="Georgia"/>
                <a:cs typeface="Georgia"/>
              </a:rPr>
            </a:br>
            <a:r>
              <a:rPr lang="en-US" sz="3600" dirty="0">
                <a:solidFill>
                  <a:schemeClr val="bg1"/>
                </a:solidFill>
                <a:latin typeface="Georgia"/>
                <a:cs typeface="Georgia"/>
              </a:rPr>
              <a:t>1. University of Virginia School of Medicine	2. University of Virginia Children’s Hospital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3335000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993652" y="4924370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 for your project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470647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03800" y="5880653"/>
            <a:ext cx="12308471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Adolescent mental health has worsened internationally during the COVID-19 pandemic</a:t>
            </a:r>
            <a:r>
              <a:rPr lang="en-US" sz="4400" baseline="30000" dirty="0">
                <a:solidFill>
                  <a:schemeClr val="tx1"/>
                </a:solidFill>
                <a:latin typeface="Georgia" panose="02040502050405020303" pitchFamily="18" charset="0"/>
              </a:rPr>
              <a:t>1,2</a:t>
            </a:r>
            <a:endParaRPr lang="en-US" sz="4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Prevalence &amp; severity at presentation of eating disorders have increased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Opportunities for improvement in evidence-based practice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Multi-disciplinary team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No inpatient eating disorder program </a:t>
            </a: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</a:t>
            </a: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 only medical stabilization (bed shortages </a:t>
            </a: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 LOS)</a:t>
            </a:r>
            <a:endParaRPr lang="en-US" sz="4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450878" y="1356232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Goals/Objectives 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8447" y="13561918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0" y="91793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CE44E-9D20-45FE-B5D1-53C6A62AFE2B}"/>
              </a:ext>
            </a:extLst>
          </p:cNvPr>
          <p:cNvSpPr txBox="1"/>
          <p:nvPr/>
        </p:nvSpPr>
        <p:spPr>
          <a:xfrm>
            <a:off x="1199007" y="1039598"/>
            <a:ext cx="9164193" cy="20774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Institution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UVA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 CHKD/EVMS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9196" y="14663663"/>
            <a:ext cx="1209767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Evidence based practice: increased calories at initiation (to 1500kcal/day), empiric electrolyte supplementation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Safe implementation of changes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Multidisciplinary buy in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EMR changes – sustainability</a:t>
            </a:r>
            <a:endParaRPr lang="en-US" dirty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Trainee involvement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Nursing involvement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12906" y="5869318"/>
            <a:ext cx="14643847" cy="7525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Model for improvement, PDSA cycles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Vigorous Baseline Analysis: N=49, 01/17 - 05/21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Intervention: N=42, 06/21 - present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Outcome, process, balancing measures – increased emphasis on balancing</a:t>
            </a:r>
          </a:p>
          <a:p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Consensus building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Order set updating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Safety data reporting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Sustainability of change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48447" y="14663663"/>
            <a:ext cx="65397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Sustainable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Collaborative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Multidisciplinary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Trainee success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Incremental change – reduced scope and increased emphasis on safety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7438A2-FA17-45C3-A5C7-9D4125E3A8A5}"/>
              </a:ext>
            </a:extLst>
          </p:cNvPr>
          <p:cNvSpPr/>
          <p:nvPr/>
        </p:nvSpPr>
        <p:spPr>
          <a:xfrm>
            <a:off x="29413200" y="15924714"/>
            <a:ext cx="14039242" cy="5706502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3152" tIns="36576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2400" dirty="0" err="1">
                <a:solidFill>
                  <a:schemeClr val="tx1"/>
                </a:solidFill>
                <a:latin typeface="Georgia" panose="02040502050405020303" pitchFamily="18" charset="0"/>
              </a:rPr>
              <a:t>Leeb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 RT, Bitsko RH, Radhakrishnan L, Martinez P, Njai R, Holland KM. Mental Health-Related Emergency Department Visits Among Children Aged &lt;18 Years During the COVID-19 Pandemic - United States, January 1-October 17, 2020. </a:t>
            </a:r>
            <a:r>
              <a:rPr lang="en-US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MMWR Morb Mortal Wkly Rep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. 2020;69(45):1675-1680. Published 2020 Nov 13. doi:10.15585/mmwr.mm6945a3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Rodgers RF, Lombardo C, Cerolini S, et al. The impact of the COVID-19 pandemic on eating disorder risk and symptoms. </a:t>
            </a:r>
            <a:r>
              <a:rPr lang="en-US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Int J Eat Disord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. 2020;53(7):1166-1170. doi:10.1002/eat.23318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Golden NH, Cheng J, Kapphahn CJ, et al. Higher-Calorie Refeeding in Anorexia Nervosa: 1-Year Outcomes From a Randomized Controlled Trial. </a:t>
            </a:r>
            <a:r>
              <a:rPr lang="en-US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Pediatrics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. 2021;147(4):e2020037135. doi:10.1542/peds.2020-037135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Peebles R, Lesser A, Park CC, et al. Outcomes of an inpatient medical nutritional rehabilitation protocol in children and adolescents with eating disorders. </a:t>
            </a:r>
            <a:r>
              <a:rPr lang="en-US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J Eat Disord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. 2017;5:7. Published 2017 Mar 1. doi:10.1186/s40337-017-0134-6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993652" y="5912914"/>
            <a:ext cx="14643847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Phase 2 is High Value Care – lab reduction in electrolyte testing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Length of stay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Staff comfort and education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Handoff of leadership</a:t>
            </a:r>
          </a:p>
          <a:p>
            <a:endParaRPr lang="en-US" dirty="0"/>
          </a:p>
        </p:txBody>
      </p:sp>
      <p:sp>
        <p:nvSpPr>
          <p:cNvPr id="21" name="Rectangle 164"/>
          <p:cNvSpPr>
            <a:spLocks noChangeArrowheads="1"/>
          </p:cNvSpPr>
          <p:nvPr/>
        </p:nvSpPr>
        <p:spPr bwMode="auto">
          <a:xfrm>
            <a:off x="28993652" y="9597123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Leadership reflections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808595" y="10430902"/>
            <a:ext cx="14643847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Challenges with engagement, numbers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Success with shifting focus to stakeholder concerns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New job/handoff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Negotiation for new job – salary, office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Amazing small group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4400" dirty="0">
                <a:solidFill>
                  <a:schemeClr val="tx1"/>
                </a:solidFill>
                <a:latin typeface="Georgia" panose="02040502050405020303" pitchFamily="18" charset="0"/>
              </a:rPr>
              <a:t>Conflict, listening 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42021" y="14567426"/>
            <a:ext cx="7364606" cy="46394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342021" y="19295604"/>
            <a:ext cx="82329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Baseline mean: 37.8%</a:t>
            </a:r>
            <a:br>
              <a:rPr lang="en-US" sz="32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Intervention mean: 85.7%</a:t>
            </a:r>
            <a:br>
              <a:rPr lang="en-US" sz="32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Control chart of %  Patients at Goal Calories at Initiation showing indicating special cause of variation. </a:t>
            </a:r>
            <a:endParaRPr lang="en-US" sz="3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A72BB649-D947-4994-9BA8-E11DCFF68FCF}"/>
              </a:ext>
            </a:extLst>
          </p:cNvPr>
          <p:cNvSpPr/>
          <p:nvPr/>
        </p:nvSpPr>
        <p:spPr>
          <a:xfrm>
            <a:off x="7920513" y="75949"/>
            <a:ext cx="28050163" cy="3581651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endParaRPr lang="en-US" sz="5227" b="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B33E96-B40E-4231-A199-8451C44B0396}"/>
              </a:ext>
            </a:extLst>
          </p:cNvPr>
          <p:cNvSpPr/>
          <p:nvPr/>
        </p:nvSpPr>
        <p:spPr>
          <a:xfrm>
            <a:off x="30082156" y="75949"/>
            <a:ext cx="5888520" cy="3581651"/>
          </a:xfrm>
          <a:prstGeom prst="rect">
            <a:avLst/>
          </a:prstGeom>
          <a:solidFill>
            <a:srgbClr val="E57200"/>
          </a:solidFill>
          <a:ln w="76200">
            <a:solidFill>
              <a:srgbClr val="E57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endParaRPr lang="en-US" sz="5227" b="0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06F96DD-3F24-44D7-A7D0-D667333E42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852" y="1430885"/>
            <a:ext cx="5563128" cy="8717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3D21068-1F57-40CD-8756-C42B23A76F12}"/>
              </a:ext>
            </a:extLst>
          </p:cNvPr>
          <p:cNvSpPr/>
          <p:nvPr/>
        </p:nvSpPr>
        <p:spPr>
          <a:xfrm>
            <a:off x="7920520" y="3962400"/>
            <a:ext cx="9046681" cy="1016000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Introduction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EFA167-6049-493F-919D-701AB1CEC4C1}"/>
              </a:ext>
            </a:extLst>
          </p:cNvPr>
          <p:cNvSpPr txBox="1"/>
          <p:nvPr/>
        </p:nvSpPr>
        <p:spPr>
          <a:xfrm>
            <a:off x="7920513" y="154225"/>
            <a:ext cx="22161643" cy="165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/>
                <a:cs typeface="Georgia"/>
              </a:rPr>
              <a:t>Safe Implementation of Evidence-Based Nutritional Rehabilitation for Hospitalized Adolescents with Eating Disorders</a:t>
            </a:r>
            <a:endParaRPr lang="en-US" sz="5067" b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D61A19-5C19-4F09-844E-8BC570BC170B}"/>
              </a:ext>
            </a:extLst>
          </p:cNvPr>
          <p:cNvSpPr txBox="1"/>
          <p:nvPr/>
        </p:nvSpPr>
        <p:spPr>
          <a:xfrm>
            <a:off x="7920514" y="2013116"/>
            <a:ext cx="21552045" cy="1487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Miyabi Saito, BS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, Andrew Burns, MD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1,2</a:t>
            </a: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, Kelsey Berry, MD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 , Susan Gray, MD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1,2</a:t>
            </a: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, Eva Manthe, RDN, CSP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, Julia Taylor, MD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1,2</a:t>
            </a:r>
            <a:r>
              <a:rPr lang="en-US" sz="3200" b="0" dirty="0">
                <a:solidFill>
                  <a:srgbClr val="FFFFFF"/>
                </a:solidFill>
                <a:latin typeface="Georgia"/>
                <a:cs typeface="Georgia"/>
              </a:rPr>
              <a:t>, and Joanne Mendoza, MD</a:t>
            </a:r>
            <a:r>
              <a:rPr lang="en-US" sz="3200" b="0" baseline="30000" dirty="0">
                <a:solidFill>
                  <a:srgbClr val="FFFFFF"/>
                </a:solidFill>
                <a:latin typeface="Georgia"/>
                <a:cs typeface="Georgia"/>
              </a:rPr>
              <a:t>1,2</a:t>
            </a:r>
            <a:endParaRPr lang="en-US" sz="3200" b="0" dirty="0">
              <a:solidFill>
                <a:srgbClr val="FFFFFF"/>
              </a:solidFill>
              <a:latin typeface="Georgia"/>
              <a:cs typeface="Georgia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667" b="0" dirty="0">
                <a:solidFill>
                  <a:srgbClr val="FFFFFF"/>
                </a:solidFill>
                <a:latin typeface="Georgia"/>
                <a:cs typeface="Georgia"/>
              </a:rPr>
              <a:t>1. University of Virginia School of Medicine		2. University of Virginia Children’s Hospital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4AD038-537D-4FC7-A4D7-13433FF28E6A}"/>
              </a:ext>
            </a:extLst>
          </p:cNvPr>
          <p:cNvSpPr/>
          <p:nvPr/>
        </p:nvSpPr>
        <p:spPr>
          <a:xfrm>
            <a:off x="26924004" y="3962400"/>
            <a:ext cx="9046681" cy="1016000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Conclusions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634B5F-F69B-46D1-92F3-8EBE81BF01B3}"/>
              </a:ext>
            </a:extLst>
          </p:cNvPr>
          <p:cNvSpPr/>
          <p:nvPr/>
        </p:nvSpPr>
        <p:spPr>
          <a:xfrm>
            <a:off x="17422261" y="3962400"/>
            <a:ext cx="9046681" cy="1016000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Methods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9F9D2D-9BEC-4122-BD3D-BD8F30F6C573}"/>
              </a:ext>
            </a:extLst>
          </p:cNvPr>
          <p:cNvSpPr/>
          <p:nvPr/>
        </p:nvSpPr>
        <p:spPr>
          <a:xfrm>
            <a:off x="7920517" y="4978398"/>
            <a:ext cx="9046681" cy="10058401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380990" indent="-380990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Adolescent mental health has worsened internationally during the COVID-19 pandemic</a:t>
            </a:r>
            <a:r>
              <a:rPr lang="en-US" sz="2133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1,2</a:t>
            </a:r>
            <a:endParaRPr lang="en-US" sz="2133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380990" indent="-380990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Prevalence &amp; severity at presentation of eating disorders (ED) have increased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867" b="0" dirty="0">
                <a:solidFill>
                  <a:srgbClr val="000000"/>
                </a:solidFill>
                <a:latin typeface="Georgia" panose="02040502050405020303" pitchFamily="18" charset="0"/>
              </a:rPr>
              <a:t> Figure 1. UVA Children’s Inpatient ED Population.</a:t>
            </a:r>
            <a:endParaRPr lang="en-US" sz="1867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518F07-D1D6-4E96-B6E1-7231133DDAC2}"/>
              </a:ext>
            </a:extLst>
          </p:cNvPr>
          <p:cNvSpPr/>
          <p:nvPr/>
        </p:nvSpPr>
        <p:spPr>
          <a:xfrm>
            <a:off x="17424624" y="4978400"/>
            <a:ext cx="9046681" cy="6502400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Baseline period: N=49, Jan 2017 to May 2021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Intervention period: N=31, starting June 2021, ongoing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 err="1">
                <a:solidFill>
                  <a:srgbClr val="000000"/>
                </a:solidFill>
                <a:latin typeface="Georgia" panose="02040502050405020303" pitchFamily="18" charset="0"/>
              </a:rPr>
              <a:t>REDCap</a:t>
            </a: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 chart review tool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Outcome measures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              </a:t>
            </a: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- Length of stay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              </a:t>
            </a: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- Days until medical stabilization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Process measures: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 - Initiating calories at ≥1500kcal/day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 - Empiric electrolyte supplementation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Balancing measures: </a:t>
            </a: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      </a:t>
            </a: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- Nasogastric tube (NGT) use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- Weight gain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- Readmission rates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- Hypophosphatemia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Model for Improvement approach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PDSA cycles including educational &amp; systemic interventions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BDFABE-4ED1-41CA-98F2-220E9E3335E8}"/>
              </a:ext>
            </a:extLst>
          </p:cNvPr>
          <p:cNvSpPr/>
          <p:nvPr/>
        </p:nvSpPr>
        <p:spPr>
          <a:xfrm>
            <a:off x="26923996" y="4944264"/>
            <a:ext cx="9046681" cy="8239217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Our multidisciplinary team has successfully implemented evidence-based practice improvements without compromising patient safety</a:t>
            </a:r>
            <a:r>
              <a:rPr lang="en-US" sz="2133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3,4</a:t>
            </a: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, starting with the highest yield change – calories at initiation 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Table 2. Safety of Interventions (Balancing Measures).</a:t>
            </a: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-US" sz="2133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Consensus building &amp; clinical decision tools can be used together to implement change</a:t>
            </a: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Impact of COVID19: LOS vs days until medical stabilization</a:t>
            </a:r>
            <a:endParaRPr lang="en-US" sz="2133" baseline="30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457189" indent="-457189" defTabSz="3343104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2133" dirty="0">
                <a:solidFill>
                  <a:srgbClr val="000000"/>
                </a:solidFill>
                <a:latin typeface="Georgia" panose="02040502050405020303" pitchFamily="18" charset="0"/>
              </a:rPr>
              <a:t>Next Steps: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 - High value care: Electrolyte supplementation &amp; testing 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               - Sustainability plan development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D927484-6894-4738-86CA-6BD5D855B964}"/>
              </a:ext>
            </a:extLst>
          </p:cNvPr>
          <p:cNvSpPr/>
          <p:nvPr/>
        </p:nvSpPr>
        <p:spPr>
          <a:xfrm>
            <a:off x="7920514" y="15361482"/>
            <a:ext cx="9046681" cy="894519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Patient Population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CF1427-DDC5-4D04-8EEE-49B042F5CF1B}"/>
              </a:ext>
            </a:extLst>
          </p:cNvPr>
          <p:cNvSpPr/>
          <p:nvPr/>
        </p:nvSpPr>
        <p:spPr>
          <a:xfrm>
            <a:off x="7920514" y="16256000"/>
            <a:ext cx="9046681" cy="5181600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867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867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867" b="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867" b="0" dirty="0">
                <a:solidFill>
                  <a:srgbClr val="000000"/>
                </a:solidFill>
                <a:latin typeface="Georgia" panose="02040502050405020303" pitchFamily="18" charset="0"/>
              </a:rPr>
              <a:t>Table 1. Average Patient Presentation &amp; ED Severity.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E337B6-A3F2-4928-A121-D63EA0FD2D3D}"/>
              </a:ext>
            </a:extLst>
          </p:cNvPr>
          <p:cNvSpPr/>
          <p:nvPr/>
        </p:nvSpPr>
        <p:spPr>
          <a:xfrm>
            <a:off x="26923997" y="13614400"/>
            <a:ext cx="9046681" cy="1016000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Acknowledgements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A7D6EE-053E-42F8-AB6F-D60BC342E3FD}"/>
              </a:ext>
            </a:extLst>
          </p:cNvPr>
          <p:cNvSpPr/>
          <p:nvPr/>
        </p:nvSpPr>
        <p:spPr>
          <a:xfrm>
            <a:off x="26923996" y="14630401"/>
            <a:ext cx="9046681" cy="2336799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Sincere thanks to the University of Virginia School of Medicine, Children’s Hospital, &amp; Department of Pediatrics for their support on this quality improvement initiative. Thank you to our entire multidisciplinary team of pediatric hospitalists, adolescent medicine doctors, dieticians, residents, nurses, &amp; medical students who make this effort possible.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50C424E-0914-43A5-9EA3-87B288E598C5}"/>
              </a:ext>
            </a:extLst>
          </p:cNvPr>
          <p:cNvSpPr/>
          <p:nvPr/>
        </p:nvSpPr>
        <p:spPr>
          <a:xfrm>
            <a:off x="26928724" y="17196051"/>
            <a:ext cx="9046681" cy="787148"/>
          </a:xfrm>
          <a:prstGeom prst="rect">
            <a:avLst/>
          </a:prstGeom>
          <a:solidFill>
            <a:srgbClr val="009FDF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References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7438A2-FA17-45C3-A5C7-9D4125E3A8A5}"/>
              </a:ext>
            </a:extLst>
          </p:cNvPr>
          <p:cNvSpPr/>
          <p:nvPr/>
        </p:nvSpPr>
        <p:spPr>
          <a:xfrm>
            <a:off x="26928722" y="17983200"/>
            <a:ext cx="9046681" cy="3454401"/>
          </a:xfrm>
          <a:prstGeom prst="rect">
            <a:avLst/>
          </a:prstGeom>
          <a:solidFill>
            <a:schemeClr val="bg1"/>
          </a:solidFill>
          <a:ln w="76200">
            <a:solidFill>
              <a:srgbClr val="009F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04792" indent="-304792" defTabSz="334310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304792" indent="-304792" defTabSz="334310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0" dirty="0" err="1">
                <a:solidFill>
                  <a:srgbClr val="000000"/>
                </a:solidFill>
                <a:latin typeface="Georgia" panose="02040502050405020303" pitchFamily="18" charset="0"/>
              </a:rPr>
              <a:t>Leeb</a:t>
            </a: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 RT, Bitsko RH, Radhakrishnan L, Martinez P, Njai R, Holland KM. Mental Health-Related Emergency Department Visits Among Children Aged &lt;18 Years During the COVID-19 Pandemic - United States, January 1-October 17, 2020. </a:t>
            </a:r>
            <a:r>
              <a:rPr lang="en-US" sz="1600" b="0" i="1" dirty="0">
                <a:solidFill>
                  <a:srgbClr val="000000"/>
                </a:solidFill>
                <a:latin typeface="Georgia" panose="02040502050405020303" pitchFamily="18" charset="0"/>
              </a:rPr>
              <a:t>MMWR Morb Mortal Wkly Rep</a:t>
            </a: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. 2020;69(45):1675-1680. Published 2020 Nov 13. doi:10.15585/mmwr.mm6945a3</a:t>
            </a:r>
          </a:p>
          <a:p>
            <a:pPr marL="304792" indent="-304792" defTabSz="334310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Rodgers RF, Lombardo C, Cerolini S, et al. The impact of the COVID-19 pandemic on eating disorder risk and symptoms. </a:t>
            </a:r>
            <a:r>
              <a:rPr lang="en-US" sz="1600" b="0" i="1" dirty="0">
                <a:solidFill>
                  <a:srgbClr val="000000"/>
                </a:solidFill>
                <a:latin typeface="Georgia" panose="02040502050405020303" pitchFamily="18" charset="0"/>
              </a:rPr>
              <a:t>Int J Eat Disord</a:t>
            </a: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. 2020;53(7):1166-1170. doi:10.1002/eat.23318</a:t>
            </a:r>
          </a:p>
          <a:p>
            <a:pPr marL="304792" indent="-304792" defTabSz="334310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Golden NH, Cheng J, Kapphahn CJ, et al. Higher-Calorie Refeeding in Anorexia Nervosa: 1-Year Outcomes From a Randomized Controlled Trial. </a:t>
            </a:r>
            <a:r>
              <a:rPr lang="en-US" sz="1600" b="0" i="1" dirty="0">
                <a:solidFill>
                  <a:srgbClr val="000000"/>
                </a:solidFill>
                <a:latin typeface="Georgia" panose="02040502050405020303" pitchFamily="18" charset="0"/>
              </a:rPr>
              <a:t>Pediatrics</a:t>
            </a: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. 2021;147(4):e2020037135. doi:10.1542/peds.2020-037135</a:t>
            </a:r>
          </a:p>
          <a:p>
            <a:pPr marL="304792" indent="-304792" defTabSz="334310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Peebles R, Lesser A, Park CC, et al. Outcomes of an inpatient medical nutritional rehabilitation protocol in children and adolescents with eating disorders. </a:t>
            </a:r>
            <a:r>
              <a:rPr lang="en-US" sz="1600" b="0" i="1" dirty="0">
                <a:solidFill>
                  <a:srgbClr val="000000"/>
                </a:solidFill>
                <a:latin typeface="Georgia" panose="02040502050405020303" pitchFamily="18" charset="0"/>
              </a:rPr>
              <a:t>J Eat Disord</a:t>
            </a: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. 2017;5:7. Published 2017 Mar 1. doi:10.1186/s40337-017-0134-6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7404D6-9CFA-4FDA-86E7-9A1414562AB0}"/>
              </a:ext>
            </a:extLst>
          </p:cNvPr>
          <p:cNvSpPr/>
          <p:nvPr/>
        </p:nvSpPr>
        <p:spPr>
          <a:xfrm>
            <a:off x="17419896" y="11891533"/>
            <a:ext cx="9046681" cy="1011667"/>
          </a:xfrm>
          <a:prstGeom prst="rect">
            <a:avLst/>
          </a:prstGeom>
          <a:solidFill>
            <a:srgbClr val="E57200"/>
          </a:solidFill>
          <a:ln w="76200">
            <a:solidFill>
              <a:srgbClr val="E57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5067" dirty="0">
                <a:solidFill>
                  <a:srgbClr val="FFFFFF"/>
                </a:solidFill>
                <a:latin typeface="Georgia" panose="02040502050405020303" pitchFamily="18" charset="0"/>
              </a:rPr>
              <a:t>Results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999E84B-1578-4FCF-B7D2-C660BA42DEC0}"/>
              </a:ext>
            </a:extLst>
          </p:cNvPr>
          <p:cNvSpPr/>
          <p:nvPr/>
        </p:nvSpPr>
        <p:spPr>
          <a:xfrm>
            <a:off x="17422257" y="12903201"/>
            <a:ext cx="9046681" cy="8534401"/>
          </a:xfrm>
          <a:prstGeom prst="rect">
            <a:avLst/>
          </a:prstGeom>
          <a:solidFill>
            <a:schemeClr val="bg1"/>
          </a:solidFill>
          <a:ln w="76200">
            <a:solidFill>
              <a:srgbClr val="E57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7536" tIns="48768" rIns="97536" bIns="487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Baseline median: 37.8%</a:t>
            </a:r>
          </a:p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Updated median: 85.7%</a:t>
            </a:r>
          </a:p>
          <a:p>
            <a:pPr algn="ctr" defTabSz="3343104" fontAlgn="auto">
              <a:spcBef>
                <a:spcPts val="0"/>
              </a:spcBef>
              <a:spcAft>
                <a:spcPts val="0"/>
              </a:spcAft>
            </a:pPr>
            <a:endParaRPr lang="en-US" sz="2133" b="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Figure 6. Run Chart of Percent of Patients at Goal Calories at Initiation.</a:t>
            </a:r>
            <a:endParaRPr lang="en-US" sz="1600" b="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F20EF7C-11EB-420C-83F5-C832590523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34036" y="6299200"/>
            <a:ext cx="2743200" cy="27351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71201" y="9036498"/>
            <a:ext cx="286887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2133" b="0" dirty="0">
                <a:solidFill>
                  <a:srgbClr val="000000"/>
                </a:solidFill>
                <a:latin typeface="Georgia" panose="02040502050405020303" pitchFamily="18" charset="0"/>
              </a:rPr>
              <a:t>Figure 5. PDSA Cycle.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F23D5F51-854E-6626-0C11-3B25D690AC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8893" y="10160001"/>
            <a:ext cx="8534400" cy="4338415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870A9066-677E-6F65-D5AE-5207CF7976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28199" y="16545735"/>
            <a:ext cx="3875151" cy="182312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9BF8DBC6-8AD0-2326-6170-6BDB7123B2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1793" y="16530571"/>
            <a:ext cx="4368800" cy="182312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10EA4F2-A39B-80B2-470C-B8436516690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010" b="4494"/>
          <a:stretch/>
        </p:blipFill>
        <p:spPr>
          <a:xfrm>
            <a:off x="9245600" y="6684237"/>
            <a:ext cx="6604669" cy="31709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FAD4CC-E09C-8ED1-5328-212410A274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127201" y="7112001"/>
            <a:ext cx="8680779" cy="36575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925233-98D2-39A7-1389-945B8534E9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33320" y="19231830"/>
            <a:ext cx="8770029" cy="210416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758053-C183-CC09-F691-833F6665F1C8}"/>
              </a:ext>
            </a:extLst>
          </p:cNvPr>
          <p:cNvSpPr txBox="1"/>
          <p:nvPr/>
        </p:nvSpPr>
        <p:spPr>
          <a:xfrm>
            <a:off x="8033321" y="18150499"/>
            <a:ext cx="42947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Figure 2. Diagnosis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ARFID= avoidant restrictive feeding disorder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600" b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D21824-B8EC-463E-D02E-8D3B1F8EF8E5}"/>
              </a:ext>
            </a:extLst>
          </p:cNvPr>
          <p:cNvSpPr txBox="1"/>
          <p:nvPr/>
        </p:nvSpPr>
        <p:spPr>
          <a:xfrm>
            <a:off x="12904488" y="18212054"/>
            <a:ext cx="3084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000000"/>
                </a:solidFill>
                <a:latin typeface="Georgia" panose="02040502050405020303" pitchFamily="18" charset="0"/>
              </a:rPr>
              <a:t>Figure 3. Location of Admission</a:t>
            </a:r>
            <a:endParaRPr lang="en-US" sz="1600" b="0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481C48-8F4F-10BF-1D77-EAF27D568C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18833" y="13004800"/>
            <a:ext cx="8858403" cy="670993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EF7FD8-86EE-FE27-67A9-ACE0229F5B2A}"/>
              </a:ext>
            </a:extLst>
          </p:cNvPr>
          <p:cNvCxnSpPr>
            <a:cxnSpLocks/>
          </p:cNvCxnSpPr>
          <p:nvPr/>
        </p:nvCxnSpPr>
        <p:spPr>
          <a:xfrm flipV="1">
            <a:off x="24485600" y="13512800"/>
            <a:ext cx="0" cy="406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1FFFF0B-ACC6-EB43-5D4A-C4B8D61CAAB8}"/>
              </a:ext>
            </a:extLst>
          </p:cNvPr>
          <p:cNvSpPr txBox="1"/>
          <p:nvPr/>
        </p:nvSpPr>
        <p:spPr>
          <a:xfrm>
            <a:off x="8039368" y="14528801"/>
            <a:ext cx="6299200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r>
              <a:rPr lang="en-US" sz="1867" b="0" dirty="0">
                <a:solidFill>
                  <a:srgbClr val="000000"/>
                </a:solidFill>
                <a:latin typeface="Georgia" panose="02040502050405020303" pitchFamily="18" charset="0"/>
              </a:rPr>
              <a:t>Figure 2. Key Driver Diagram.</a:t>
            </a:r>
          </a:p>
          <a:p>
            <a:pPr defTabSz="3343104" fontAlgn="auto">
              <a:spcBef>
                <a:spcPts val="0"/>
              </a:spcBef>
              <a:spcAft>
                <a:spcPts val="0"/>
              </a:spcAft>
            </a:pPr>
            <a:endParaRPr lang="en-US" sz="1867" b="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49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A346-04CA-C51E-B3F2-A5CA8B86F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to Joanne Mendoza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9FA8763B-80D0-A1E4-3388-FDB7DD303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2800" y="5410200"/>
            <a:ext cx="14325600" cy="14325600"/>
          </a:xfrm>
        </p:spPr>
      </p:pic>
    </p:spTree>
    <p:extLst>
      <p:ext uri="{BB962C8B-B14F-4D97-AF65-F5344CB8AC3E}">
        <p14:creationId xmlns:p14="http://schemas.microsoft.com/office/powerpoint/2010/main" val="27358617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ildren's Hospital Templat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B13571-914E-4E8A-A7FC-37C38981A2CD}"/>
</file>

<file path=customXml/itemProps2.xml><?xml version="1.0" encoding="utf-8"?>
<ds:datastoreItem xmlns:ds="http://schemas.openxmlformats.org/officeDocument/2006/customXml" ds:itemID="{5744E402-0C6A-41CD-BE9E-C2C9B542EB09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3.xml><?xml version="1.0" encoding="utf-8"?>
<ds:datastoreItem xmlns:ds="http://schemas.openxmlformats.org/officeDocument/2006/customXml" ds:itemID="{A2A99924-482B-450D-8DD3-7CB120AB4D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41322</TotalTime>
  <Words>1201</Words>
  <Application>Microsoft Office PowerPoint</Application>
  <PresentationFormat>Custom</PresentationFormat>
  <Paragraphs>209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Wingdings</vt:lpstr>
      <vt:lpstr>Default Design</vt:lpstr>
      <vt:lpstr>Children's Hospital Templates</vt:lpstr>
      <vt:lpstr>                         Safe Implementation of Evidence-Based Nutritional Rehabilitation     for Hospitalized Adolescents with Eating Disorders   Joanne Mendoza, MD, Miyabi Saito, BS1, Andrew Burns, MD1,2, Kelsey Berry, MD2 , Susan Gray, MD1,2, Eva Manthe, RDN, CSP2, Julia Taylor, MD1,2 1. University of Virginia School of Medicine 2. University of Virginia Children’s Hospital  </vt:lpstr>
      <vt:lpstr>PowerPoint Presentation</vt:lpstr>
      <vt:lpstr>Please Take a moment to provide feedback to Joanne Mendoza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310</cp:revision>
  <dcterms:created xsi:type="dcterms:W3CDTF">2013-04-28T16:43:06Z</dcterms:created>
  <dcterms:modified xsi:type="dcterms:W3CDTF">2022-12-08T20:50:13Z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