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43891200" cy="21945600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2E3"/>
    <a:srgbClr val="FC534B"/>
    <a:srgbClr val="FF9900"/>
    <a:srgbClr val="FD3903"/>
    <a:srgbClr val="FF6600"/>
    <a:srgbClr val="990000"/>
    <a:srgbClr val="FFFADD"/>
    <a:srgbClr val="FFFDF3"/>
    <a:srgbClr val="FEF1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5370B5-740C-4F48-BE4B-DA1A6E2D9293}" v="1" dt="2022-12-06T13:59:05.7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3" autoAdjust="0"/>
    <p:restoredTop sz="89876" autoAdjust="0"/>
  </p:normalViewPr>
  <p:slideViewPr>
    <p:cSldViewPr>
      <p:cViewPr varScale="1">
        <p:scale>
          <a:sx n="29" d="100"/>
          <a:sy n="29" d="100"/>
        </p:scale>
        <p:origin x="804" y="76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een Wainwright" userId="f3a4a9bb-2591-4c68-b1c6-3f2fda04774a" providerId="ADAL" clId="{515370B5-740C-4F48-BE4B-DA1A6E2D9293}"/>
    <pc:docChg chg="undo custSel addSld modSld">
      <pc:chgData name="Colleen Wainwright" userId="f3a4a9bb-2591-4c68-b1c6-3f2fda04774a" providerId="ADAL" clId="{515370B5-740C-4F48-BE4B-DA1A6E2D9293}" dt="2022-12-06T13:59:47.715" v="55" actId="255"/>
      <pc:docMkLst>
        <pc:docMk/>
      </pc:docMkLst>
      <pc:sldChg chg="addSp delSp modSp new mod">
        <pc:chgData name="Colleen Wainwright" userId="f3a4a9bb-2591-4c68-b1c6-3f2fda04774a" providerId="ADAL" clId="{515370B5-740C-4F48-BE4B-DA1A6E2D9293}" dt="2022-12-06T13:59:47.715" v="55" actId="255"/>
        <pc:sldMkLst>
          <pc:docMk/>
          <pc:sldMk cId="2951287031" sldId="260"/>
        </pc:sldMkLst>
        <pc:spChg chg="mod">
          <ac:chgData name="Colleen Wainwright" userId="f3a4a9bb-2591-4c68-b1c6-3f2fda04774a" providerId="ADAL" clId="{515370B5-740C-4F48-BE4B-DA1A6E2D9293}" dt="2022-12-06T13:59:47.715" v="55" actId="255"/>
          <ac:spMkLst>
            <pc:docMk/>
            <pc:sldMk cId="2951287031" sldId="260"/>
            <ac:spMk id="2" creationId="{A98DA9AD-E5D4-FCC6-C700-AE8AD6363508}"/>
          </ac:spMkLst>
        </pc:spChg>
        <pc:spChg chg="del">
          <ac:chgData name="Colleen Wainwright" userId="f3a4a9bb-2591-4c68-b1c6-3f2fda04774a" providerId="ADAL" clId="{515370B5-740C-4F48-BE4B-DA1A6E2D9293}" dt="2022-12-06T13:59:05.767" v="1"/>
          <ac:spMkLst>
            <pc:docMk/>
            <pc:sldMk cId="2951287031" sldId="260"/>
            <ac:spMk id="3" creationId="{012EE990-F360-882A-4E5F-9E48F3AABF40}"/>
          </ac:spMkLst>
        </pc:spChg>
        <pc:picChg chg="add mod">
          <ac:chgData name="Colleen Wainwright" userId="f3a4a9bb-2591-4c68-b1c6-3f2fda04774a" providerId="ADAL" clId="{515370B5-740C-4F48-BE4B-DA1A6E2D9293}" dt="2022-12-06T13:59:14.461" v="7" actId="1076"/>
          <ac:picMkLst>
            <pc:docMk/>
            <pc:sldMk cId="2951287031" sldId="260"/>
            <ac:picMk id="5" creationId="{56A5DF92-8180-2ACF-A3E7-1BB2F4754AF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720C32-CD48-4E52-B1DC-64E2A1EEE3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7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BA16-BAAB-B946-B0EB-1B00DCBDB5B1}" type="datetimeFigureOut">
              <a:rPr lang="en-US" smtClean="0"/>
              <a:pPr/>
              <a:t>12/6/2022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" y="693738"/>
            <a:ext cx="69278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2600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3DE3B-4F0D-4B43-9331-D730A353D4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6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3DE3B-4F0D-4B43-9331-D730A353D41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40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3C63-05BE-4C42-B458-5285F895A6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9858-2E74-42BB-A5D7-8A4C0C7E79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3CFF-685D-4540-BD2C-1024FE7C6E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5" y="877888"/>
            <a:ext cx="39503350" cy="3657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5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0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5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0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D90C-C064-4654-86A8-DCCFF1A65A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B3-6942-4507-85F1-5DD9903F6A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848AB-8B18-4A6F-BE06-7FF1E6124E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EF3A-3501-4966-BF0F-8FEAAACFC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2B21-20C4-4C7B-9BF5-61D4EC4353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7312-5102-47F9-96C2-74B2C23D4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0406-D056-415F-A656-5BF5221EF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F0E56-EB10-4F18-A26E-2E3D33572D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F768-EF22-434A-991E-B7EC1F3DD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ct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455D8-AB81-4AA8-AE09-E54525721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99508" y="0"/>
            <a:ext cx="43891200" cy="4724400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pPr defTabSz="1017588">
              <a:spcBef>
                <a:spcPts val="9600"/>
              </a:spcBef>
            </a:pPr>
            <a:r>
              <a:rPr lang="en-US" sz="6000" b="1" dirty="0">
                <a:solidFill>
                  <a:schemeClr val="bg1"/>
                </a:solidFill>
              </a:rPr>
              <a:t>Leading Curricular Change to Promote Integration 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000" b="1" dirty="0">
                <a:solidFill>
                  <a:schemeClr val="bg1"/>
                </a:solidFill>
              </a:rPr>
              <a:t>Hai Jung Helen Rhim, MD, MPH, MHPE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128" name="Text Box 161"/>
          <p:cNvSpPr txBox="1">
            <a:spLocks noChangeArrowheads="1"/>
          </p:cNvSpPr>
          <p:nvPr/>
        </p:nvSpPr>
        <p:spPr bwMode="auto">
          <a:xfrm>
            <a:off x="39852600" y="68500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0" dirty="0">
              <a:solidFill>
                <a:schemeClr val="tx1"/>
              </a:solidFill>
            </a:endParaRPr>
          </a:p>
        </p:txBody>
      </p:sp>
      <p:sp>
        <p:nvSpPr>
          <p:cNvPr id="1129" name="Rectangle 163"/>
          <p:cNvSpPr>
            <a:spLocks noChangeArrowheads="1"/>
          </p:cNvSpPr>
          <p:nvPr/>
        </p:nvSpPr>
        <p:spPr bwMode="auto">
          <a:xfrm>
            <a:off x="13335000" y="4954011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Methods/Changes Implemented</a:t>
            </a:r>
          </a:p>
        </p:txBody>
      </p:sp>
      <p:sp>
        <p:nvSpPr>
          <p:cNvPr id="1130" name="Rectangle 164"/>
          <p:cNvSpPr>
            <a:spLocks noChangeArrowheads="1"/>
          </p:cNvSpPr>
          <p:nvPr/>
        </p:nvSpPr>
        <p:spPr bwMode="auto">
          <a:xfrm>
            <a:off x="28834080" y="14097000"/>
            <a:ext cx="1482852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Next Steps for your project</a:t>
            </a:r>
          </a:p>
        </p:txBody>
      </p:sp>
      <p:sp>
        <p:nvSpPr>
          <p:cNvPr id="1133" name="Rectangle 167"/>
          <p:cNvSpPr>
            <a:spLocks noChangeArrowheads="1"/>
          </p:cNvSpPr>
          <p:nvPr/>
        </p:nvSpPr>
        <p:spPr bwMode="auto">
          <a:xfrm>
            <a:off x="470647" y="4966253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0080" y="6477000"/>
            <a:ext cx="104241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200"/>
              </a:spcAft>
              <a:buClr>
                <a:srgbClr val="C00000"/>
              </a:buClr>
            </a:pPr>
            <a:endParaRPr lang="en-US"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85800" y="14548567"/>
            <a:ext cx="10332720" cy="607868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35907" y="12969167"/>
            <a:ext cx="18466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166"/>
          <p:cNvSpPr>
            <a:spLocks noChangeArrowheads="1"/>
          </p:cNvSpPr>
          <p:nvPr/>
        </p:nvSpPr>
        <p:spPr bwMode="auto">
          <a:xfrm>
            <a:off x="439271" y="13266020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Goals/Objectives </a:t>
            </a:r>
          </a:p>
        </p:txBody>
      </p:sp>
      <p:sp>
        <p:nvSpPr>
          <p:cNvPr id="16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7400" y="4966253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 Achieved</a:t>
            </a:r>
          </a:p>
        </p:txBody>
      </p:sp>
      <p:pic>
        <p:nvPicPr>
          <p:cNvPr id="14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E4731C-1046-442E-A0EC-BAD46B7451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0" y="917932"/>
            <a:ext cx="6141720" cy="232082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A9B70C2-BD47-4E42-9E6A-8B68127F876D}"/>
              </a:ext>
            </a:extLst>
          </p:cNvPr>
          <p:cNvSpPr/>
          <p:nvPr/>
        </p:nvSpPr>
        <p:spPr bwMode="auto">
          <a:xfrm>
            <a:off x="42367200" y="3258312"/>
            <a:ext cx="45719" cy="45719"/>
          </a:xfrm>
          <a:prstGeom prst="roundRect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 dirty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6B1785-C7ED-9941-A652-1632BFF9B764}"/>
              </a:ext>
            </a:extLst>
          </p:cNvPr>
          <p:cNvSpPr/>
          <p:nvPr/>
        </p:nvSpPr>
        <p:spPr bwMode="auto">
          <a:xfrm>
            <a:off x="3097778" y="2663283"/>
            <a:ext cx="3912622" cy="11502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 dirty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pic>
        <p:nvPicPr>
          <p:cNvPr id="15" name="Picture 13" descr="CHAM Logo.jpg">
            <a:extLst>
              <a:ext uri="{FF2B5EF4-FFF2-40B4-BE49-F238E27FC236}">
                <a16:creationId xmlns:a16="http://schemas.microsoft.com/office/drawing/2014/main" id="{46B1A6A0-A160-B745-9281-9033A25F06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405" y="457200"/>
            <a:ext cx="3932936" cy="275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>
            <a:extLst>
              <a:ext uri="{FF2B5EF4-FFF2-40B4-BE49-F238E27FC236}">
                <a16:creationId xmlns:a16="http://schemas.microsoft.com/office/drawing/2014/main" id="{006AB6EA-B24D-E949-8D9C-543517BE3E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0" t="3626" b="48201"/>
          <a:stretch/>
        </p:blipFill>
        <p:spPr bwMode="auto">
          <a:xfrm>
            <a:off x="3099405" y="3332106"/>
            <a:ext cx="3932936" cy="1011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A850247-185D-444C-B204-D6C82AA61CE2}"/>
              </a:ext>
            </a:extLst>
          </p:cNvPr>
          <p:cNvSpPr txBox="1"/>
          <p:nvPr/>
        </p:nvSpPr>
        <p:spPr>
          <a:xfrm>
            <a:off x="640079" y="6705600"/>
            <a:ext cx="10803367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Many medical schools have embarked on curriculum reform to shorten the preclerkship phase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Historically, preclerkship courses have been discipline-based at Albert Einstein College of Medicine (Einstein)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Einstein has engaged in curricular renewal in the past but the COVID-19 pandemic helped facilitate change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61A4E2-38D3-9241-973A-9308A1683CBE}"/>
              </a:ext>
            </a:extLst>
          </p:cNvPr>
          <p:cNvSpPr txBox="1"/>
          <p:nvPr/>
        </p:nvSpPr>
        <p:spPr>
          <a:xfrm>
            <a:off x="640079" y="14548567"/>
            <a:ext cx="10424161" cy="737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Redesign the Einstein curriculum to promote integration of basic, clinical and health systems sciences in a developmentally appropriate and student-centered manner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Restructure and compress the preclerkship phase to 18 months to allow for earlier immersion in the clinical phase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Create and implement a new longitudinal Integration Course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39DC76-F534-4444-A042-CC7CE68BBB55}"/>
              </a:ext>
            </a:extLst>
          </p:cNvPr>
          <p:cNvSpPr txBox="1"/>
          <p:nvPr/>
        </p:nvSpPr>
        <p:spPr>
          <a:xfrm>
            <a:off x="13348448" y="6705600"/>
            <a:ext cx="14921752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Co-chaired task force to redesign the foundational phase of the curriculum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Co-chaired task force  to design a new longitudinal course called Integration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Piloted curricular innovations as components of the new Integration Course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Trained and mentored a new course director for the Integration Course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Incorporated assessments for Self-Directed Learning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90EC14-9CBC-E24D-9E56-5C7A37BABC8F}"/>
              </a:ext>
            </a:extLst>
          </p:cNvPr>
          <p:cNvSpPr txBox="1"/>
          <p:nvPr/>
        </p:nvSpPr>
        <p:spPr>
          <a:xfrm>
            <a:off x="28727400" y="6701671"/>
            <a:ext cx="14921753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Submitted recommendations to the Executive Curriculum Committee on reallocation of course hours and duration of the preclerkship phase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Submitted recommendations and a blueprint for the new longitudinal Integration Course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Successfully implemented a virtual PBL pilot that is now fully incorporated into the Integration Course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Expanded number of cases and delivery modalities of the Virtual PBL program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Handed over leadership of PBL to course director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062BCE-22B3-D641-8490-2A797706C2FD}"/>
              </a:ext>
            </a:extLst>
          </p:cNvPr>
          <p:cNvSpPr txBox="1"/>
          <p:nvPr/>
        </p:nvSpPr>
        <p:spPr>
          <a:xfrm>
            <a:off x="29028166" y="15773430"/>
            <a:ext cx="14440348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Ongoing content development for Integration Course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Identification and training of new course director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Further development of assessment tools for  clinical reasoning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Course and program evaluation of efforts to promote integration within the curriculum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B5DD057-10DD-1840-8D04-DC86E6983CF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/>
          <a:stretch/>
        </p:blipFill>
        <p:spPr>
          <a:xfrm>
            <a:off x="13258800" y="13792200"/>
            <a:ext cx="14935200" cy="7312991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E0E2C3-4E03-5344-BA8C-71B394E2D698}"/>
              </a:ext>
            </a:extLst>
          </p:cNvPr>
          <p:cNvSpPr/>
          <p:nvPr/>
        </p:nvSpPr>
        <p:spPr bwMode="auto">
          <a:xfrm>
            <a:off x="24079200" y="19735800"/>
            <a:ext cx="3352800" cy="72870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 dirty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A9AD-E5D4-FCC6-C700-AE8AD6363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Please take a moment to provide feedback to Hai Jung Helen Rhim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56A5DF92-8180-2ACF-A3E7-1BB2F4754A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0300" y="5105400"/>
            <a:ext cx="16230600" cy="16230600"/>
          </a:xfrm>
        </p:spPr>
      </p:pic>
    </p:spTree>
    <p:extLst>
      <p:ext uri="{BB962C8B-B14F-4D97-AF65-F5344CB8AC3E}">
        <p14:creationId xmlns:p14="http://schemas.microsoft.com/office/powerpoint/2010/main" val="295128703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lcf76f155ced4ddcb4097134ff3c332f xmlns="9de26db2-8f74-467a-b098-607b68b0f47a">
      <Terms xmlns="http://schemas.microsoft.com/office/infopath/2007/PartnerControls"/>
    </lcf76f155ced4ddcb4097134ff3c332f>
    <dateandtime xmlns="9de26db2-8f74-467a-b098-607b68b0f4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9" ma:contentTypeDescription="Create a new document." ma:contentTypeScope="" ma:versionID="fd73f70df6afe210a957129640b1b25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a63002ba4f4e67b1754c371834fa1e3f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A0E024-9D77-49A7-9D48-BC00A846807E}">
  <ds:schemaRefs>
    <ds:schemaRef ds:uri="http://schemas.microsoft.com/office/2006/metadata/properties"/>
    <ds:schemaRef ds:uri="http://schemas.microsoft.com/office/infopath/2007/PartnerControls"/>
    <ds:schemaRef ds:uri="9a40f852-b2ce-4abd-b4ea-fd59f9919b84"/>
    <ds:schemaRef ds:uri="9de26db2-8f74-467a-b098-607b68b0f47a"/>
  </ds:schemaRefs>
</ds:datastoreItem>
</file>

<file path=customXml/itemProps2.xml><?xml version="1.0" encoding="utf-8"?>
<ds:datastoreItem xmlns:ds="http://schemas.openxmlformats.org/officeDocument/2006/customXml" ds:itemID="{DA6EF6B1-966F-45B9-A861-E6A1A779ED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57ACA6-CF25-492C-895B-5447F9574839}"/>
</file>

<file path=docProps/app.xml><?xml version="1.0" encoding="utf-8"?>
<Properties xmlns="http://schemas.openxmlformats.org/officeDocument/2006/extended-properties" xmlns:vt="http://schemas.openxmlformats.org/officeDocument/2006/docPropsVTypes">
  <TotalTime>29019</TotalTime>
  <Words>288</Words>
  <Application>Microsoft Office PowerPoint</Application>
  <PresentationFormat>Custom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Design</vt:lpstr>
      <vt:lpstr>Leading Curricular Change to Promote Integration   Hai Jung Helen Rhim, MD, MPH, MHPE  </vt:lpstr>
      <vt:lpstr>Please take a moment to provide feedback to Hai Jung Helen Rhim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E 24 by 48</dc:title>
  <dc:creator>Cindy Kranz</dc:creator>
  <cp:lastModifiedBy>Colleen Wainwright</cp:lastModifiedBy>
  <cp:revision>320</cp:revision>
  <dcterms:created xsi:type="dcterms:W3CDTF">2013-04-28T16:43:06Z</dcterms:created>
  <dcterms:modified xsi:type="dcterms:W3CDTF">2022-12-06T13:59:49Z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  <property fmtid="{D5CDD505-2E9C-101B-9397-08002B2CF9AE}" pid="3" name="MediaServiceImageTags">
    <vt:lpwstr/>
  </property>
</Properties>
</file>